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6"/>
  </p:notesMasterIdLst>
  <p:sldIdLst>
    <p:sldId id="259" r:id="rId5"/>
    <p:sldId id="376" r:id="rId6"/>
    <p:sldId id="369" r:id="rId7"/>
    <p:sldId id="370" r:id="rId8"/>
    <p:sldId id="371" r:id="rId9"/>
    <p:sldId id="372" r:id="rId10"/>
    <p:sldId id="373" r:id="rId11"/>
    <p:sldId id="374" r:id="rId12"/>
    <p:sldId id="375" r:id="rId13"/>
    <p:sldId id="377" r:id="rId14"/>
    <p:sldId id="353" r:id="rId15"/>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86B2"/>
    <a:srgbClr val="FF3300"/>
    <a:srgbClr val="954ECA"/>
    <a:srgbClr val="A568D2"/>
    <a:srgbClr val="FB5331"/>
    <a:srgbClr val="EA2D00"/>
    <a:srgbClr val="7131A1"/>
    <a:srgbClr val="5324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27F79D-2F24-442E-81B0-FA7E23244563}" v="11" dt="2022-03-22T15:33:15.710"/>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75" autoAdjust="0"/>
    <p:restoredTop sz="94660"/>
  </p:normalViewPr>
  <p:slideViewPr>
    <p:cSldViewPr snapToGrid="0">
      <p:cViewPr varScale="1">
        <p:scale>
          <a:sx n="69" d="100"/>
          <a:sy n="69" d="100"/>
        </p:scale>
        <p:origin x="9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0A7EDB-42F2-4587-A519-4CD36161FFEF}" type="datetimeFigureOut">
              <a:rPr lang="id-ID" smtClean="0"/>
              <a:t>24/04/2023</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DAD74B-4254-4A15-B920-236F271C9A39}" type="slidenum">
              <a:rPr lang="id-ID" smtClean="0"/>
              <a:t>‹Nº›</a:t>
            </a:fld>
            <a:endParaRPr lang="id-ID"/>
          </a:p>
        </p:txBody>
      </p:sp>
    </p:spTree>
    <p:extLst>
      <p:ext uri="{BB962C8B-B14F-4D97-AF65-F5344CB8AC3E}">
        <p14:creationId xmlns:p14="http://schemas.microsoft.com/office/powerpoint/2010/main" val="2582477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4DDAD74B-4254-4A15-B920-236F271C9A39}" type="slidenum">
              <a:rPr lang="id-ID" smtClean="0"/>
              <a:t>1</a:t>
            </a:fld>
            <a:endParaRPr lang="id-ID"/>
          </a:p>
        </p:txBody>
      </p:sp>
    </p:spTree>
    <p:extLst>
      <p:ext uri="{BB962C8B-B14F-4D97-AF65-F5344CB8AC3E}">
        <p14:creationId xmlns:p14="http://schemas.microsoft.com/office/powerpoint/2010/main" val="2657159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4DDAD74B-4254-4A15-B920-236F271C9A39}" type="slidenum">
              <a:rPr lang="id-ID" smtClean="0"/>
              <a:t>11</a:t>
            </a:fld>
            <a:endParaRPr lang="id-ID"/>
          </a:p>
        </p:txBody>
      </p:sp>
    </p:spTree>
    <p:extLst>
      <p:ext uri="{BB962C8B-B14F-4D97-AF65-F5344CB8AC3E}">
        <p14:creationId xmlns:p14="http://schemas.microsoft.com/office/powerpoint/2010/main" val="3692521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98BDAE-A562-4667-82DD-5BE61974BD31}" type="datetimeFigureOut">
              <a:rPr lang="id-ID" smtClean="0"/>
              <a:t>24/04/2023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9F2E319-0919-499D-AD1F-7963255D1003}" type="slidenum">
              <a:rPr lang="id-ID" smtClean="0"/>
              <a:t>‹Nº›</a:t>
            </a:fld>
            <a:endParaRPr lang="id-ID"/>
          </a:p>
        </p:txBody>
      </p:sp>
    </p:spTree>
    <p:extLst>
      <p:ext uri="{BB962C8B-B14F-4D97-AF65-F5344CB8AC3E}">
        <p14:creationId xmlns:p14="http://schemas.microsoft.com/office/powerpoint/2010/main" val="2549071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98BDAE-A562-4667-82DD-5BE61974BD31}" type="datetimeFigureOut">
              <a:rPr lang="id-ID" smtClean="0"/>
              <a:t>24/04/2023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9F2E319-0919-499D-AD1F-7963255D1003}" type="slidenum">
              <a:rPr lang="id-ID" smtClean="0"/>
              <a:t>‹Nº›</a:t>
            </a:fld>
            <a:endParaRPr lang="id-ID"/>
          </a:p>
        </p:txBody>
      </p:sp>
    </p:spTree>
    <p:extLst>
      <p:ext uri="{BB962C8B-B14F-4D97-AF65-F5344CB8AC3E}">
        <p14:creationId xmlns:p14="http://schemas.microsoft.com/office/powerpoint/2010/main" val="3088274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98BDAE-A562-4667-82DD-5BE61974BD31}" type="datetimeFigureOut">
              <a:rPr lang="id-ID" smtClean="0"/>
              <a:t>24/04/2023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9F2E319-0919-499D-AD1F-7963255D1003}" type="slidenum">
              <a:rPr lang="id-ID" smtClean="0"/>
              <a:t>‹Nº›</a:t>
            </a:fld>
            <a:endParaRPr lang="id-ID"/>
          </a:p>
        </p:txBody>
      </p:sp>
    </p:spTree>
    <p:extLst>
      <p:ext uri="{BB962C8B-B14F-4D97-AF65-F5344CB8AC3E}">
        <p14:creationId xmlns:p14="http://schemas.microsoft.com/office/powerpoint/2010/main" val="138697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98BDAE-A562-4667-82DD-5BE61974BD31}" type="datetimeFigureOut">
              <a:rPr lang="id-ID" smtClean="0"/>
              <a:t>24/04/2023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9F2E319-0919-499D-AD1F-7963255D1003}" type="slidenum">
              <a:rPr lang="id-ID" smtClean="0"/>
              <a:t>‹Nº›</a:t>
            </a:fld>
            <a:endParaRPr lang="id-ID"/>
          </a:p>
        </p:txBody>
      </p:sp>
    </p:spTree>
    <p:extLst>
      <p:ext uri="{BB962C8B-B14F-4D97-AF65-F5344CB8AC3E}">
        <p14:creationId xmlns:p14="http://schemas.microsoft.com/office/powerpoint/2010/main" val="1618037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8BDAE-A562-4667-82DD-5BE61974BD31}" type="datetimeFigureOut">
              <a:rPr lang="id-ID" smtClean="0"/>
              <a:t>24/04/2023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9F2E319-0919-499D-AD1F-7963255D1003}" type="slidenum">
              <a:rPr lang="id-ID" smtClean="0"/>
              <a:t>‹Nº›</a:t>
            </a:fld>
            <a:endParaRPr lang="id-ID"/>
          </a:p>
        </p:txBody>
      </p:sp>
    </p:spTree>
    <p:extLst>
      <p:ext uri="{BB962C8B-B14F-4D97-AF65-F5344CB8AC3E}">
        <p14:creationId xmlns:p14="http://schemas.microsoft.com/office/powerpoint/2010/main" val="3897404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8BDAE-A562-4667-82DD-5BE61974BD31}" type="datetimeFigureOut">
              <a:rPr lang="id-ID" smtClean="0"/>
              <a:t>24/04/2023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9F2E319-0919-499D-AD1F-7963255D1003}" type="slidenum">
              <a:rPr lang="id-ID" smtClean="0"/>
              <a:t>‹Nº›</a:t>
            </a:fld>
            <a:endParaRPr lang="id-ID"/>
          </a:p>
        </p:txBody>
      </p:sp>
    </p:spTree>
    <p:extLst>
      <p:ext uri="{BB962C8B-B14F-4D97-AF65-F5344CB8AC3E}">
        <p14:creationId xmlns:p14="http://schemas.microsoft.com/office/powerpoint/2010/main" val="3167680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8BDAE-A562-4667-82DD-5BE61974BD31}" type="datetimeFigureOut">
              <a:rPr lang="id-ID" smtClean="0"/>
              <a:t>24/04/2023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9F2E319-0919-499D-AD1F-7963255D1003}" type="slidenum">
              <a:rPr lang="id-ID" smtClean="0"/>
              <a:t>‹Nº›</a:t>
            </a:fld>
            <a:endParaRPr lang="id-ID"/>
          </a:p>
        </p:txBody>
      </p:sp>
    </p:spTree>
    <p:extLst>
      <p:ext uri="{BB962C8B-B14F-4D97-AF65-F5344CB8AC3E}">
        <p14:creationId xmlns:p14="http://schemas.microsoft.com/office/powerpoint/2010/main" val="2334109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98BDAE-A562-4667-82DD-5BE61974BD31}" type="datetimeFigureOut">
              <a:rPr lang="id-ID" smtClean="0"/>
              <a:t>24/04/2023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9F2E319-0919-499D-AD1F-7963255D1003}" type="slidenum">
              <a:rPr lang="id-ID" smtClean="0"/>
              <a:t>‹Nº›</a:t>
            </a:fld>
            <a:endParaRPr lang="id-ID"/>
          </a:p>
        </p:txBody>
      </p:sp>
    </p:spTree>
    <p:extLst>
      <p:ext uri="{BB962C8B-B14F-4D97-AF65-F5344CB8AC3E}">
        <p14:creationId xmlns:p14="http://schemas.microsoft.com/office/powerpoint/2010/main" val="244160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98BDAE-A562-4667-82DD-5BE61974BD31}" type="datetimeFigureOut">
              <a:rPr lang="id-ID" smtClean="0"/>
              <a:t>24/04/2023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9F2E319-0919-499D-AD1F-7963255D1003}" type="slidenum">
              <a:rPr lang="id-ID" smtClean="0"/>
              <a:t>‹Nº›</a:t>
            </a:fld>
            <a:endParaRPr lang="id-ID"/>
          </a:p>
        </p:txBody>
      </p:sp>
    </p:spTree>
    <p:extLst>
      <p:ext uri="{BB962C8B-B14F-4D97-AF65-F5344CB8AC3E}">
        <p14:creationId xmlns:p14="http://schemas.microsoft.com/office/powerpoint/2010/main" val="635940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98BDAE-A562-4667-82DD-5BE61974BD31}" type="datetimeFigureOut">
              <a:rPr lang="id-ID" smtClean="0"/>
              <a:t>24/04/2023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9F2E319-0919-499D-AD1F-7963255D1003}" type="slidenum">
              <a:rPr lang="id-ID" smtClean="0"/>
              <a:t>‹Nº›</a:t>
            </a:fld>
            <a:endParaRPr lang="id-ID"/>
          </a:p>
        </p:txBody>
      </p:sp>
    </p:spTree>
    <p:extLst>
      <p:ext uri="{BB962C8B-B14F-4D97-AF65-F5344CB8AC3E}">
        <p14:creationId xmlns:p14="http://schemas.microsoft.com/office/powerpoint/2010/main" val="3387046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98BDAE-A562-4667-82DD-5BE61974BD31}" type="datetimeFigureOut">
              <a:rPr lang="id-ID" smtClean="0"/>
              <a:t>24/04/2023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9F2E319-0919-499D-AD1F-7963255D1003}" type="slidenum">
              <a:rPr lang="id-ID" smtClean="0"/>
              <a:t>‹Nº›</a:t>
            </a:fld>
            <a:endParaRPr lang="id-ID"/>
          </a:p>
        </p:txBody>
      </p:sp>
    </p:spTree>
    <p:extLst>
      <p:ext uri="{BB962C8B-B14F-4D97-AF65-F5344CB8AC3E}">
        <p14:creationId xmlns:p14="http://schemas.microsoft.com/office/powerpoint/2010/main" val="1174359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98BDAE-A562-4667-82DD-5BE61974BD31}" type="datetimeFigureOut">
              <a:rPr lang="id-ID" smtClean="0"/>
              <a:t>24/04/2023</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F2E319-0919-499D-AD1F-7963255D1003}" type="slidenum">
              <a:rPr lang="id-ID" smtClean="0"/>
              <a:t>‹Nº›</a:t>
            </a:fld>
            <a:endParaRPr lang="id-ID"/>
          </a:p>
        </p:txBody>
      </p:sp>
    </p:spTree>
    <p:extLst>
      <p:ext uri="{BB962C8B-B14F-4D97-AF65-F5344CB8AC3E}">
        <p14:creationId xmlns:p14="http://schemas.microsoft.com/office/powerpoint/2010/main" val="63356108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32554" y="0"/>
            <a:ext cx="12192001" cy="6916926"/>
            <a:chOff x="-1" y="-22322"/>
            <a:chExt cx="12192001" cy="6916926"/>
          </a:xfrm>
        </p:grpSpPr>
        <p:sp>
          <p:nvSpPr>
            <p:cNvPr id="20" name="Rectangle 19"/>
            <p:cNvSpPr/>
            <p:nvPr/>
          </p:nvSpPr>
          <p:spPr>
            <a:xfrm>
              <a:off x="-1" y="-1"/>
              <a:ext cx="12192001" cy="68946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Rectangle 20"/>
            <p:cNvSpPr/>
            <p:nvPr/>
          </p:nvSpPr>
          <p:spPr>
            <a:xfrm>
              <a:off x="-1" y="-22322"/>
              <a:ext cx="12192001" cy="6916926"/>
            </a:xfrm>
            <a:prstGeom prst="rect">
              <a:avLst/>
            </a:prstGeom>
            <a:solidFill>
              <a:schemeClr val="tx1">
                <a:lumMod val="95000"/>
                <a:lumOff val="5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grpSp>
      <p:sp>
        <p:nvSpPr>
          <p:cNvPr id="22" name="Title 1"/>
          <p:cNvSpPr>
            <a:spLocks noGrp="1"/>
          </p:cNvSpPr>
          <p:nvPr>
            <p:ph type="ctrTitle"/>
          </p:nvPr>
        </p:nvSpPr>
        <p:spPr>
          <a:xfrm>
            <a:off x="3391266" y="798568"/>
            <a:ext cx="5344357" cy="590931"/>
          </a:xfrm>
        </p:spPr>
        <p:txBody>
          <a:bodyPr wrap="square">
            <a:spAutoFit/>
          </a:bodyPr>
          <a:lstStyle/>
          <a:p>
            <a:r>
              <a:rPr lang="es-ES" sz="3600" b="1" dirty="0">
                <a:solidFill>
                  <a:schemeClr val="bg1">
                    <a:lumMod val="95000"/>
                  </a:schemeClr>
                </a:solidFill>
                <a:latin typeface="Utopia Std Semibold Caption" panose="02040503060506020204" pitchFamily="18" charset="0"/>
                <a:ea typeface="Montserrat" charset="0"/>
                <a:cs typeface="Montserrat" charset="0"/>
              </a:rPr>
              <a:t>MOYA</a:t>
            </a:r>
            <a:r>
              <a:rPr lang="es-ES" sz="3600" b="1" dirty="0">
                <a:solidFill>
                  <a:srgbClr val="1586B2"/>
                </a:solidFill>
                <a:latin typeface="Utopia Std Semibold Caption" panose="02040503060506020204" pitchFamily="18" charset="0"/>
                <a:ea typeface="Montserrat" charset="0"/>
                <a:cs typeface="Montserrat" charset="0"/>
              </a:rPr>
              <a:t>&amp;</a:t>
            </a:r>
            <a:r>
              <a:rPr lang="es-ES" sz="3600" b="1" dirty="0">
                <a:solidFill>
                  <a:schemeClr val="bg1">
                    <a:lumMod val="95000"/>
                  </a:schemeClr>
                </a:solidFill>
                <a:latin typeface="Utopia Std Semibold Caption" panose="02040503060506020204" pitchFamily="18" charset="0"/>
                <a:ea typeface="Montserrat" charset="0"/>
                <a:cs typeface="Montserrat" charset="0"/>
              </a:rPr>
              <a:t>EMERY</a:t>
            </a:r>
            <a:endParaRPr lang="en-US" sz="3600" b="1" dirty="0">
              <a:solidFill>
                <a:schemeClr val="bg1">
                  <a:lumMod val="95000"/>
                </a:schemeClr>
              </a:solidFill>
              <a:latin typeface="Utopia Std Semibold Caption" panose="02040503060506020204" pitchFamily="18" charset="0"/>
              <a:ea typeface="Montserrat" charset="0"/>
              <a:cs typeface="Montserrat" charset="0"/>
            </a:endParaRPr>
          </a:p>
        </p:txBody>
      </p:sp>
      <p:sp>
        <p:nvSpPr>
          <p:cNvPr id="25" name="TextBox 24"/>
          <p:cNvSpPr txBox="1"/>
          <p:nvPr/>
        </p:nvSpPr>
        <p:spPr>
          <a:xfrm>
            <a:off x="4336453" y="6048797"/>
            <a:ext cx="3519090" cy="276999"/>
          </a:xfrm>
          <a:prstGeom prst="rect">
            <a:avLst/>
          </a:prstGeom>
          <a:noFill/>
        </p:spPr>
        <p:txBody>
          <a:bodyPr wrap="square" rtlCol="0">
            <a:spAutoFit/>
          </a:bodyPr>
          <a:lstStyle/>
          <a:p>
            <a:pPr algn="ctr"/>
            <a:r>
              <a:rPr lang="id-ID" sz="1200" dirty="0" err="1">
                <a:solidFill>
                  <a:schemeClr val="bg1"/>
                </a:solidFill>
                <a:latin typeface="Karla Medium" panose="020B0004030503030003" pitchFamily="34" charset="77"/>
                <a:ea typeface="Roboto" panose="02000000000000000000" pitchFamily="2" charset="0"/>
              </a:rPr>
              <a:t>www.moyaemery.com</a:t>
            </a:r>
            <a:endParaRPr lang="id-ID" sz="1200" dirty="0">
              <a:solidFill>
                <a:schemeClr val="bg1"/>
              </a:solidFill>
              <a:latin typeface="Karla Medium" panose="020B0004030503030003" pitchFamily="34" charset="77"/>
            </a:endParaRPr>
          </a:p>
        </p:txBody>
      </p:sp>
      <p:sp>
        <p:nvSpPr>
          <p:cNvPr id="46" name="Rectangle 45"/>
          <p:cNvSpPr/>
          <p:nvPr/>
        </p:nvSpPr>
        <p:spPr>
          <a:xfrm>
            <a:off x="4834832" y="3832920"/>
            <a:ext cx="2520000" cy="10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p:cNvSpPr txBox="1">
            <a:spLocks/>
          </p:cNvSpPr>
          <p:nvPr/>
        </p:nvSpPr>
        <p:spPr>
          <a:xfrm>
            <a:off x="2021668" y="1595546"/>
            <a:ext cx="8083552" cy="1643527"/>
          </a:xfrm>
          <a:prstGeom prst="rect">
            <a:avLst/>
          </a:prstGeom>
        </p:spPr>
        <p:txBody>
          <a:bodyPr vert="horz" wrap="square" lIns="9144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spcBef>
                <a:spcPts val="0"/>
              </a:spcBef>
              <a:defRPr sz="1800" b="0" i="0" u="none" strike="noStrike" kern="0" cap="none" spc="0" baseline="0">
                <a:solidFill>
                  <a:srgbClr val="000000"/>
                </a:solidFill>
                <a:uFillTx/>
              </a:defRPr>
            </a:pPr>
            <a:endParaRPr lang="es-ES" sz="2800" b="1" dirty="0">
              <a:solidFill>
                <a:schemeClr val="bg1"/>
              </a:solidFill>
              <a:latin typeface="Karla" pitchFamily="2" charset="0"/>
              <a:cs typeface="Times New Roman" pitchFamily="18"/>
            </a:endParaRPr>
          </a:p>
          <a:p>
            <a:pPr lvl="0">
              <a:spcBef>
                <a:spcPts val="0"/>
              </a:spcBef>
              <a:defRPr sz="1800" b="0" i="0" u="none" strike="noStrike" kern="0" cap="none" spc="0" baseline="0">
                <a:solidFill>
                  <a:srgbClr val="000000"/>
                </a:solidFill>
                <a:uFillTx/>
              </a:defRPr>
            </a:pPr>
            <a:r>
              <a:rPr lang="es-ES" sz="2800" b="1" dirty="0">
                <a:solidFill>
                  <a:schemeClr val="bg1"/>
                </a:solidFill>
                <a:latin typeface="Karla" pitchFamily="2" charset="0"/>
                <a:cs typeface="Times New Roman" pitchFamily="18"/>
              </a:rPr>
              <a:t>PROYECTO DE LEY POR EL </a:t>
            </a:r>
          </a:p>
          <a:p>
            <a:pPr lvl="0">
              <a:spcBef>
                <a:spcPts val="0"/>
              </a:spcBef>
              <a:defRPr sz="1800" b="0" i="0" u="none" strike="noStrike" kern="0" cap="none" spc="0" baseline="0">
                <a:solidFill>
                  <a:srgbClr val="000000"/>
                </a:solidFill>
                <a:uFillTx/>
              </a:defRPr>
            </a:pPr>
            <a:r>
              <a:rPr lang="es-ES" sz="2800" b="1" dirty="0">
                <a:solidFill>
                  <a:schemeClr val="bg1"/>
                </a:solidFill>
                <a:latin typeface="Karla" pitchFamily="2" charset="0"/>
                <a:cs typeface="Times New Roman" pitchFamily="18"/>
              </a:rPr>
              <a:t>DERECHO A LA VIVIENDA</a:t>
            </a:r>
          </a:p>
          <a:p>
            <a:pPr lvl="0">
              <a:spcBef>
                <a:spcPts val="0"/>
              </a:spcBef>
              <a:defRPr sz="1800" b="0" i="0" u="none" strike="noStrike" kern="0" cap="none" spc="0" baseline="0">
                <a:solidFill>
                  <a:srgbClr val="000000"/>
                </a:solidFill>
                <a:uFillTx/>
              </a:defRPr>
            </a:pPr>
            <a:r>
              <a:rPr lang="es-ES" sz="2800" b="1" dirty="0">
                <a:solidFill>
                  <a:schemeClr val="bg1"/>
                </a:solidFill>
                <a:latin typeface="Karla" pitchFamily="2" charset="0"/>
                <a:cs typeface="Times New Roman" pitchFamily="18"/>
              </a:rPr>
              <a:t>(en adelante PLV)</a:t>
            </a:r>
          </a:p>
        </p:txBody>
      </p:sp>
      <p:pic>
        <p:nvPicPr>
          <p:cNvPr id="4" name="Imagen 3">
            <a:extLst>
              <a:ext uri="{FF2B5EF4-FFF2-40B4-BE49-F238E27FC236}">
                <a16:creationId xmlns:a16="http://schemas.microsoft.com/office/drawing/2014/main" id="{AF80D832-DA50-F74C-A2CD-061D14D713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02662" y="5336691"/>
            <a:ext cx="786676" cy="786676"/>
          </a:xfrm>
          <a:prstGeom prst="rect">
            <a:avLst/>
          </a:prstGeom>
        </p:spPr>
      </p:pic>
      <p:sp>
        <p:nvSpPr>
          <p:cNvPr id="10" name="Subtítulo 2">
            <a:extLst>
              <a:ext uri="{FF2B5EF4-FFF2-40B4-BE49-F238E27FC236}">
                <a16:creationId xmlns:a16="http://schemas.microsoft.com/office/drawing/2014/main" id="{5BD43734-DC7E-4C7E-8786-752AD699369E}"/>
              </a:ext>
            </a:extLst>
          </p:cNvPr>
          <p:cNvSpPr txBox="1"/>
          <p:nvPr/>
        </p:nvSpPr>
        <p:spPr>
          <a:xfrm>
            <a:off x="1522832" y="4058297"/>
            <a:ext cx="9144000" cy="867930"/>
          </a:xfrm>
          <a:prstGeom prst="rect">
            <a:avLst/>
          </a:prstGeom>
          <a:noFill/>
          <a:ln cap="flat">
            <a:noFill/>
          </a:ln>
        </p:spPr>
        <p:txBody>
          <a:bodyPr vert="horz" wrap="square" lIns="91440" tIns="45720" rIns="91440" bIns="45720" anchor="t" anchorCtr="0" compatLnSpc="1">
            <a:normAutofit/>
          </a:bodyPr>
          <a:lstStyle/>
          <a:p>
            <a:pPr marL="228600" marR="0" lvl="0" indent="-228600" algn="l" defTabSz="914400" rtl="0" fontAlgn="auto" hangingPunct="1">
              <a:lnSpc>
                <a:spcPct val="70000"/>
              </a:lnSpc>
              <a:spcBef>
                <a:spcPts val="1000"/>
              </a:spcBef>
              <a:spcAft>
                <a:spcPts val="0"/>
              </a:spcAft>
              <a:buSzPct val="100000"/>
              <a:buFont typeface="Arial" pitchFamily="34"/>
              <a:buChar char="•"/>
              <a:tabLst/>
              <a:defRPr sz="1800" b="0" i="0" u="none" strike="noStrike" kern="0" cap="none" spc="0" baseline="0">
                <a:solidFill>
                  <a:srgbClr val="000000"/>
                </a:solidFill>
                <a:uFillTx/>
              </a:defRPr>
            </a:pPr>
            <a:endParaRPr lang="es-ES" sz="2000" b="0" i="0" u="none" strike="noStrike" kern="1200" cap="none" spc="0" baseline="0" dirty="0">
              <a:solidFill>
                <a:schemeClr val="bg1"/>
              </a:solidFill>
              <a:uFillTx/>
              <a:latin typeface="Karla" pitchFamily="2" charset="0"/>
            </a:endParaRPr>
          </a:p>
          <a:p>
            <a:pPr marL="228600" marR="0" lvl="0" indent="-228600" algn="ctr" defTabSz="914400" rtl="0" fontAlgn="auto" hangingPunct="1">
              <a:lnSpc>
                <a:spcPct val="70000"/>
              </a:lnSpc>
              <a:spcBef>
                <a:spcPts val="1000"/>
              </a:spcBef>
              <a:spcAft>
                <a:spcPts val="0"/>
              </a:spcAft>
              <a:buSzPct val="100000"/>
              <a:buFont typeface="Arial" pitchFamily="34"/>
              <a:buChar char="•"/>
              <a:tabLst/>
              <a:defRPr sz="1800" b="0" i="0" u="none" strike="noStrike" kern="0" cap="none" spc="0" baseline="0">
                <a:solidFill>
                  <a:srgbClr val="000000"/>
                </a:solidFill>
                <a:uFillTx/>
              </a:defRPr>
            </a:pPr>
            <a:r>
              <a:rPr lang="es-ES" sz="2800" b="1" i="0" u="none" strike="noStrike" kern="1200" cap="none" spc="0" baseline="0" dirty="0">
                <a:solidFill>
                  <a:schemeClr val="bg1"/>
                </a:solidFill>
                <a:uFillTx/>
                <a:latin typeface="Karla" pitchFamily="2" charset="0"/>
              </a:rPr>
              <a:t>Moya&amp;Emery </a:t>
            </a:r>
            <a:r>
              <a:rPr lang="es-ES" sz="2800" b="1" i="0" u="none" strike="noStrike" kern="1200" cap="none" spc="0" baseline="0" dirty="0" err="1">
                <a:solidFill>
                  <a:schemeClr val="bg1"/>
                </a:solidFill>
                <a:uFillTx/>
                <a:latin typeface="Karla" pitchFamily="2" charset="0"/>
              </a:rPr>
              <a:t>Lawyers</a:t>
            </a:r>
            <a:r>
              <a:rPr lang="es-ES" sz="2800" b="1" i="0" u="none" strike="noStrike" kern="1200" cap="none" spc="0" baseline="0" dirty="0">
                <a:solidFill>
                  <a:schemeClr val="bg1"/>
                </a:solidFill>
                <a:uFillTx/>
                <a:latin typeface="Karla" pitchFamily="2" charset="0"/>
              </a:rPr>
              <a:t> and </a:t>
            </a:r>
            <a:r>
              <a:rPr lang="es-ES" sz="2800" b="1" i="0" u="none" strike="noStrike" kern="1200" cap="none" spc="0" baseline="0" dirty="0" err="1">
                <a:solidFill>
                  <a:schemeClr val="bg1"/>
                </a:solidFill>
                <a:uFillTx/>
                <a:latin typeface="Karla" pitchFamily="2" charset="0"/>
              </a:rPr>
              <a:t>Advisors</a:t>
            </a:r>
            <a:endParaRPr lang="es-ES" sz="2800" b="1" i="0" u="none" strike="noStrike" kern="1200" cap="none" spc="0" baseline="0" dirty="0">
              <a:solidFill>
                <a:schemeClr val="bg1"/>
              </a:solidFill>
              <a:uFillTx/>
              <a:latin typeface="Karla" pitchFamily="2" charset="0"/>
            </a:endParaRPr>
          </a:p>
          <a:p>
            <a:pPr marR="0" lvl="0" algn="l" defTabSz="914400" rtl="0" fontAlgn="auto" hangingPunct="1">
              <a:lnSpc>
                <a:spcPct val="70000"/>
              </a:lnSpc>
              <a:spcBef>
                <a:spcPts val="1000"/>
              </a:spcBef>
              <a:spcAft>
                <a:spcPts val="0"/>
              </a:spcAft>
              <a:buSzPct val="100000"/>
              <a:tabLst/>
              <a:defRPr sz="1800" b="0" i="0" u="none" strike="noStrike" kern="0" cap="none" spc="0" baseline="0">
                <a:solidFill>
                  <a:srgbClr val="000000"/>
                </a:solidFill>
                <a:uFillTx/>
              </a:defRPr>
            </a:pPr>
            <a:endParaRPr lang="es-ES" sz="2000" b="0" i="0" u="none" strike="noStrike" kern="1200" cap="none" spc="0" baseline="0" dirty="0">
              <a:solidFill>
                <a:srgbClr val="000000"/>
              </a:solidFill>
              <a:uFillTx/>
              <a:latin typeface="Calibri"/>
            </a:endParaRPr>
          </a:p>
        </p:txBody>
      </p:sp>
    </p:spTree>
    <p:extLst>
      <p:ext uri="{BB962C8B-B14F-4D97-AF65-F5344CB8AC3E}">
        <p14:creationId xmlns:p14="http://schemas.microsoft.com/office/powerpoint/2010/main" val="32429711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randombar(horizontal)">
                                      <p:cBhvr>
                                        <p:cTn id="7" dur="2000"/>
                                        <p:tgtEl>
                                          <p:spTgt spid="19"/>
                                        </p:tgtEl>
                                      </p:cBhvr>
                                    </p:animEffect>
                                  </p:childTnLst>
                                </p:cTn>
                              </p:par>
                              <p:par>
                                <p:cTn id="8" presetID="22" presetClass="entr" presetSubtype="8" fill="hold" grpId="0" nodeType="withEffect">
                                  <p:stCondLst>
                                    <p:cond delay="2000"/>
                                  </p:stCondLst>
                                  <p:childTnLst>
                                    <p:set>
                                      <p:cBhvr>
                                        <p:cTn id="9" dur="1" fill="hold">
                                          <p:stCondLst>
                                            <p:cond delay="0"/>
                                          </p:stCondLst>
                                        </p:cTn>
                                        <p:tgtEl>
                                          <p:spTgt spid="22"/>
                                        </p:tgtEl>
                                        <p:attrNameLst>
                                          <p:attrName>style.visibility</p:attrName>
                                        </p:attrNameLst>
                                      </p:cBhvr>
                                      <p:to>
                                        <p:strVal val="visible"/>
                                      </p:to>
                                    </p:set>
                                    <p:animEffect transition="in" filter="wipe(left)">
                                      <p:cBhvr>
                                        <p:cTn id="10" dur="500"/>
                                        <p:tgtEl>
                                          <p:spTgt spid="22"/>
                                        </p:tgtEl>
                                      </p:cBhvr>
                                    </p:animEffect>
                                  </p:childTnLst>
                                </p:cTn>
                              </p:par>
                              <p:par>
                                <p:cTn id="11" presetID="22" presetClass="entr" presetSubtype="1" fill="hold" grpId="0" nodeType="withEffect">
                                  <p:stCondLst>
                                    <p:cond delay="3000"/>
                                  </p:stCondLst>
                                  <p:childTnLst>
                                    <p:set>
                                      <p:cBhvr>
                                        <p:cTn id="12" dur="1" fill="hold">
                                          <p:stCondLst>
                                            <p:cond delay="0"/>
                                          </p:stCondLst>
                                        </p:cTn>
                                        <p:tgtEl>
                                          <p:spTgt spid="25"/>
                                        </p:tgtEl>
                                        <p:attrNameLst>
                                          <p:attrName>style.visibility</p:attrName>
                                        </p:attrNameLst>
                                      </p:cBhvr>
                                      <p:to>
                                        <p:strVal val="visible"/>
                                      </p:to>
                                    </p:set>
                                    <p:animEffect transition="in" filter="wipe(up)">
                                      <p:cBhvr>
                                        <p:cTn id="13" dur="500"/>
                                        <p:tgtEl>
                                          <p:spTgt spid="25"/>
                                        </p:tgtEl>
                                      </p:cBhvr>
                                    </p:animEffect>
                                  </p:childTnLst>
                                </p:cTn>
                              </p:par>
                            </p:childTnLst>
                          </p:cTn>
                        </p:par>
                        <p:par>
                          <p:cTn id="14" fill="hold">
                            <p:stCondLst>
                              <p:cond delay="3500"/>
                            </p:stCondLst>
                            <p:childTnLst>
                              <p:par>
                                <p:cTn id="15" presetID="10" presetClass="entr" presetSubtype="0"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fade">
                                      <p:cBhvr>
                                        <p:cTn id="17" dur="500"/>
                                        <p:tgtEl>
                                          <p:spTgt spid="46"/>
                                        </p:tgtEl>
                                      </p:cBhvr>
                                    </p:animEffect>
                                  </p:childTnLst>
                                </p:cTn>
                              </p:par>
                              <p:par>
                                <p:cTn id="18" presetID="22" presetClass="entr" presetSubtype="8" fill="hold" grpId="0" nodeType="withEffect">
                                  <p:stCondLst>
                                    <p:cond delay="2000"/>
                                  </p:stCondLst>
                                  <p:childTnLst>
                                    <p:set>
                                      <p:cBhvr>
                                        <p:cTn id="19" dur="1" fill="hold">
                                          <p:stCondLst>
                                            <p:cond delay="0"/>
                                          </p:stCondLst>
                                        </p:cTn>
                                        <p:tgtEl>
                                          <p:spTgt spid="12"/>
                                        </p:tgtEl>
                                        <p:attrNameLst>
                                          <p:attrName>style.visibility</p:attrName>
                                        </p:attrNameLst>
                                      </p:cBhvr>
                                      <p:to>
                                        <p:strVal val="visible"/>
                                      </p:to>
                                    </p:set>
                                    <p:animEffect transition="in" filter="wipe(left)">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5" grpId="0"/>
      <p:bldP spid="46" grpId="0" animBg="1"/>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E1F4AF93-50B6-48E9-BD51-D880E082F2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4901" y="1683895"/>
            <a:ext cx="5040109" cy="5213905"/>
          </a:xfrm>
          <a:prstGeom prst="rect">
            <a:avLst/>
          </a:prstGeom>
        </p:spPr>
      </p:pic>
      <p:sp>
        <p:nvSpPr>
          <p:cNvPr id="3" name="CuadroTexto 2">
            <a:extLst>
              <a:ext uri="{FF2B5EF4-FFF2-40B4-BE49-F238E27FC236}">
                <a16:creationId xmlns:a16="http://schemas.microsoft.com/office/drawing/2014/main" id="{C8F4D876-6FFF-8494-655C-45AFD885C2F9}"/>
              </a:ext>
            </a:extLst>
          </p:cNvPr>
          <p:cNvSpPr txBox="1"/>
          <p:nvPr/>
        </p:nvSpPr>
        <p:spPr>
          <a:xfrm>
            <a:off x="304800" y="235527"/>
            <a:ext cx="11693236" cy="6146363"/>
          </a:xfrm>
          <a:prstGeom prst="rect">
            <a:avLst/>
          </a:prstGeom>
          <a:noFill/>
        </p:spPr>
        <p:txBody>
          <a:bodyPr wrap="square">
            <a:spAutoFit/>
          </a:bodyPr>
          <a:lstStyle/>
          <a:p>
            <a:pPr algn="ctr">
              <a:lnSpc>
                <a:spcPct val="107000"/>
              </a:lnSpc>
              <a:spcAft>
                <a:spcPts val="800"/>
              </a:spcAft>
            </a:pPr>
            <a:r>
              <a:rPr lang="es-ES" sz="1800" b="1" kern="100" dirty="0">
                <a:effectLst/>
                <a:latin typeface="Arial" panose="020B0604020202020204" pitchFamily="34" charset="0"/>
                <a:ea typeface="Calibri" panose="020F0502020204030204" pitchFamily="34" charset="0"/>
                <a:cs typeface="Arial" panose="020B0604020202020204" pitchFamily="34" charset="0"/>
              </a:rPr>
              <a:t>BENEFICIOS FISCALES PARA PROPIETARIOS</a:t>
            </a:r>
          </a:p>
          <a:p>
            <a:pPr>
              <a:lnSpc>
                <a:spcPct val="107000"/>
              </a:lnSpc>
              <a:spcAft>
                <a:spcPts val="800"/>
              </a:spcAft>
            </a:pPr>
            <a:r>
              <a:rPr lang="es-ES" sz="1800" b="1" i="1" u="none" strike="noStrike" baseline="0" dirty="0">
                <a:solidFill>
                  <a:srgbClr val="000000"/>
                </a:solidFill>
                <a:latin typeface="Arial" panose="020B0604020202020204" pitchFamily="34" charset="0"/>
              </a:rPr>
              <a:t>Disposición final segunda. Incentivos fiscales aplicables en el Impuesto sobre la Renta de las Personas Físicas a los arrendamientos de inmuebles destinados a vivienda. </a:t>
            </a:r>
            <a:endParaRPr lang="es-ES" sz="1800" i="1"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1800" b="1" kern="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es-ES" b="1" kern="1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ES" sz="1800" b="1" kern="100" dirty="0">
                <a:effectLst/>
                <a:latin typeface="Arial" panose="020B0604020202020204" pitchFamily="34" charset="0"/>
                <a:ea typeface="Calibri" panose="020F0502020204030204" pitchFamily="34" charset="0"/>
                <a:cs typeface="Arial" panose="020B0604020202020204" pitchFamily="34" charset="0"/>
              </a:rPr>
              <a:t>Bonificación del 90%</a:t>
            </a:r>
            <a:r>
              <a:rPr lang="es-ES" sz="1800" kern="100" dirty="0">
                <a:effectLst/>
                <a:latin typeface="Arial" panose="020B0604020202020204" pitchFamily="34" charset="0"/>
                <a:ea typeface="Calibri" panose="020F0502020204030204" pitchFamily="34" charset="0"/>
                <a:cs typeface="Arial" panose="020B0604020202020204" pitchFamily="34" charset="0"/>
              </a:rPr>
              <a:t> </a:t>
            </a:r>
            <a:r>
              <a:rPr lang="es-ES" sz="1800" b="0" i="0" u="none" strike="noStrike" baseline="0" dirty="0">
                <a:solidFill>
                  <a:srgbClr val="000000"/>
                </a:solidFill>
                <a:latin typeface="Arial" panose="020B0604020202020204" pitchFamily="34" charset="0"/>
                <a:cs typeface="Arial" panose="020B0604020202020204" pitchFamily="34" charset="0"/>
              </a:rPr>
              <a:t>en el que la renta inicial se hubiera rebajado en más de un 5% en relación con la última renta del anterior contrato de arrendamiento de la misma vivienda. </a:t>
            </a:r>
          </a:p>
          <a:p>
            <a:pPr algn="just">
              <a:lnSpc>
                <a:spcPct val="107000"/>
              </a:lnSpc>
              <a:spcAft>
                <a:spcPts val="800"/>
              </a:spcAft>
            </a:pPr>
            <a:endParaRPr lang="es-ES" sz="1800" kern="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ES" sz="1800" b="1" kern="100" dirty="0">
                <a:effectLst/>
                <a:latin typeface="Arial" panose="020B0604020202020204" pitchFamily="34" charset="0"/>
                <a:ea typeface="Calibri" panose="020F0502020204030204" pitchFamily="34" charset="0"/>
                <a:cs typeface="Arial" panose="020B0604020202020204" pitchFamily="34" charset="0"/>
              </a:rPr>
              <a:t>Bonificación del 70%</a:t>
            </a:r>
          </a:p>
          <a:p>
            <a:pPr algn="just">
              <a:lnSpc>
                <a:spcPct val="107000"/>
              </a:lnSpc>
              <a:spcAft>
                <a:spcPts val="800"/>
              </a:spcAft>
            </a:pPr>
            <a:r>
              <a:rPr lang="es-ES" sz="1800" kern="100" dirty="0">
                <a:effectLst/>
                <a:latin typeface="Arial" panose="020B0604020202020204" pitchFamily="34" charset="0"/>
                <a:ea typeface="Calibri" panose="020F0502020204030204" pitchFamily="34" charset="0"/>
                <a:cs typeface="Arial" panose="020B0604020202020204" pitchFamily="34" charset="0"/>
              </a:rPr>
              <a:t>	- Si se alquila por primera vez a jóvenes de entre 18 y 35 años</a:t>
            </a:r>
          </a:p>
          <a:p>
            <a:pPr algn="just">
              <a:lnSpc>
                <a:spcPct val="107000"/>
              </a:lnSpc>
              <a:spcAft>
                <a:spcPts val="800"/>
              </a:spcAft>
            </a:pPr>
            <a:r>
              <a:rPr lang="es-ES" sz="1800" kern="100" dirty="0">
                <a:effectLst/>
                <a:latin typeface="Arial" panose="020B0604020202020204" pitchFamily="34" charset="0"/>
                <a:ea typeface="Calibri" panose="020F0502020204030204" pitchFamily="34" charset="0"/>
                <a:cs typeface="Arial" panose="020B0604020202020204" pitchFamily="34" charset="0"/>
              </a:rPr>
              <a:t>	- Si se trata de un nuevo contrato con mejoras o rehabilitación</a:t>
            </a:r>
          </a:p>
          <a:p>
            <a:pPr algn="just">
              <a:lnSpc>
                <a:spcPct val="107000"/>
              </a:lnSpc>
              <a:spcAft>
                <a:spcPts val="800"/>
              </a:spcAft>
            </a:pPr>
            <a:endParaRPr lang="es-ES" sz="1800" kern="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ES" b="1" kern="100" dirty="0">
                <a:latin typeface="Arial" panose="020B0604020202020204" pitchFamily="34" charset="0"/>
                <a:ea typeface="Calibri" panose="020F0502020204030204" pitchFamily="34" charset="0"/>
                <a:cs typeface="Arial" panose="020B0604020202020204" pitchFamily="34" charset="0"/>
              </a:rPr>
              <a:t>Bonificación del </a:t>
            </a:r>
            <a:r>
              <a:rPr lang="es-ES" sz="1800" b="1" kern="100" dirty="0">
                <a:effectLst/>
                <a:latin typeface="Arial" panose="020B0604020202020204" pitchFamily="34" charset="0"/>
                <a:ea typeface="Calibri" panose="020F0502020204030204" pitchFamily="34" charset="0"/>
                <a:cs typeface="Arial" panose="020B0604020202020204" pitchFamily="34" charset="0"/>
              </a:rPr>
              <a:t>60%</a:t>
            </a:r>
            <a:r>
              <a:rPr lang="es-ES" sz="1800" kern="100" dirty="0">
                <a:effectLst/>
                <a:latin typeface="Arial" panose="020B0604020202020204" pitchFamily="34" charset="0"/>
                <a:ea typeface="Calibri" panose="020F0502020204030204" pitchFamily="34" charset="0"/>
                <a:cs typeface="Arial" panose="020B0604020202020204" pitchFamily="34" charset="0"/>
              </a:rPr>
              <a:t> cuando, no cumpliéndose los requisitos de las letras anteriores, la</a:t>
            </a:r>
          </a:p>
          <a:p>
            <a:pPr algn="just">
              <a:lnSpc>
                <a:spcPct val="107000"/>
              </a:lnSpc>
              <a:spcAft>
                <a:spcPts val="800"/>
              </a:spcAft>
            </a:pPr>
            <a:r>
              <a:rPr lang="es-ES" sz="1800" kern="100" dirty="0">
                <a:effectLst/>
                <a:latin typeface="Arial" panose="020B0604020202020204" pitchFamily="34" charset="0"/>
                <a:ea typeface="Calibri" panose="020F0502020204030204" pitchFamily="34" charset="0"/>
                <a:cs typeface="Arial" panose="020B0604020202020204" pitchFamily="34" charset="0"/>
              </a:rPr>
              <a:t>vivienda hubiera sido objeto de una actuación </a:t>
            </a:r>
            <a:r>
              <a:rPr lang="es-ES" sz="1800" kern="100">
                <a:effectLst/>
                <a:latin typeface="Arial" panose="020B0604020202020204" pitchFamily="34" charset="0"/>
                <a:ea typeface="Calibri" panose="020F0502020204030204" pitchFamily="34" charset="0"/>
                <a:cs typeface="Arial" panose="020B0604020202020204" pitchFamily="34" charset="0"/>
              </a:rPr>
              <a:t>de rehabilitación</a:t>
            </a:r>
          </a:p>
          <a:p>
            <a:pPr algn="just">
              <a:lnSpc>
                <a:spcPct val="107000"/>
              </a:lnSpc>
              <a:spcAft>
                <a:spcPts val="800"/>
              </a:spcAft>
            </a:pPr>
            <a:endParaRPr lang="es-ES" sz="1800" kern="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ES" sz="1800" b="1" kern="100" dirty="0">
                <a:effectLst/>
                <a:latin typeface="Arial" panose="020B0604020202020204" pitchFamily="34" charset="0"/>
                <a:ea typeface="Calibri" panose="020F0502020204030204" pitchFamily="34" charset="0"/>
                <a:cs typeface="Arial" panose="020B0604020202020204" pitchFamily="34" charset="0"/>
              </a:rPr>
              <a:t>Bonificación del 50%</a:t>
            </a:r>
            <a:r>
              <a:rPr lang="es-ES" sz="1800" kern="100" dirty="0">
                <a:effectLst/>
                <a:latin typeface="Arial" panose="020B0604020202020204" pitchFamily="34" charset="0"/>
                <a:ea typeface="Calibri" panose="020F0502020204030204" pitchFamily="34" charset="0"/>
                <a:cs typeface="Arial" panose="020B0604020202020204" pitchFamily="34" charset="0"/>
              </a:rPr>
              <a:t> a todos aquellos propietarios que alquilen su vivienda.</a:t>
            </a:r>
          </a:p>
        </p:txBody>
      </p:sp>
    </p:spTree>
    <p:extLst>
      <p:ext uri="{BB962C8B-B14F-4D97-AF65-F5344CB8AC3E}">
        <p14:creationId xmlns:p14="http://schemas.microsoft.com/office/powerpoint/2010/main" val="132974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146034" y="-8903"/>
            <a:ext cx="12192000" cy="6858001"/>
            <a:chOff x="0" y="-1"/>
            <a:chExt cx="9146438" cy="5143501"/>
          </a:xfrm>
        </p:grpSpPr>
        <p:sp>
          <p:nvSpPr>
            <p:cNvPr id="17" name="Rectangle 16"/>
            <p:cNvSpPr/>
            <p:nvPr/>
          </p:nvSpPr>
          <p:spPr>
            <a:xfrm flipH="1">
              <a:off x="0" y="-1"/>
              <a:ext cx="9146438" cy="51435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1" y="0"/>
              <a:ext cx="9143998" cy="5143500"/>
            </a:xfrm>
            <a:prstGeom prst="rect">
              <a:avLst/>
            </a:prstGeom>
            <a:solidFill>
              <a:schemeClr val="tx1">
                <a:alpha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grpSp>
      <p:cxnSp>
        <p:nvCxnSpPr>
          <p:cNvPr id="401" name="Straight Connector 400"/>
          <p:cNvCxnSpPr/>
          <p:nvPr/>
        </p:nvCxnSpPr>
        <p:spPr>
          <a:xfrm>
            <a:off x="0" y="6461098"/>
            <a:ext cx="12192000" cy="0"/>
          </a:xfrm>
          <a:prstGeom prst="line">
            <a:avLst/>
          </a:prstGeom>
          <a:ln w="12700">
            <a:solidFill>
              <a:schemeClr val="bg1">
                <a:lumMod val="65000"/>
              </a:schemeClr>
            </a:solidFill>
            <a:prstDash val="sysDot"/>
            <a:headEnd type="none" w="med" len="med"/>
            <a:tailEnd type="none"/>
          </a:ln>
        </p:spPr>
        <p:style>
          <a:lnRef idx="1">
            <a:schemeClr val="accent1"/>
          </a:lnRef>
          <a:fillRef idx="0">
            <a:schemeClr val="accent1"/>
          </a:fillRef>
          <a:effectRef idx="0">
            <a:schemeClr val="accent1"/>
          </a:effectRef>
          <a:fontRef idx="minor">
            <a:schemeClr val="tx1"/>
          </a:fontRef>
        </p:style>
      </p:cxnSp>
      <p:sp>
        <p:nvSpPr>
          <p:cNvPr id="29" name="Flowchart: Off-page Connector 28"/>
          <p:cNvSpPr/>
          <p:nvPr/>
        </p:nvSpPr>
        <p:spPr>
          <a:xfrm>
            <a:off x="11598254" y="6247600"/>
            <a:ext cx="377372" cy="420914"/>
          </a:xfrm>
          <a:prstGeom prst="flowChartOffpageConnector">
            <a:avLst/>
          </a:prstGeom>
          <a:solidFill>
            <a:srgbClr val="158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0" name="Subtitle 2"/>
          <p:cNvSpPr txBox="1">
            <a:spLocks/>
          </p:cNvSpPr>
          <p:nvPr/>
        </p:nvSpPr>
        <p:spPr>
          <a:xfrm>
            <a:off x="11507374" y="6290064"/>
            <a:ext cx="538592" cy="286232"/>
          </a:xfrm>
          <a:prstGeom prst="rect">
            <a:avLst/>
          </a:prstGeom>
        </p:spPr>
        <p:txBody>
          <a:bodyPr vert="horz" wrap="squar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fld id="{5BC7B3C4-688C-4C03-84C4-F5EEB57CAA43}" type="slidenum">
              <a:rPr lang="id-ID" sz="1400" smtClean="0">
                <a:solidFill>
                  <a:schemeClr val="bg1">
                    <a:lumMod val="95000"/>
                  </a:schemeClr>
                </a:solidFill>
                <a:latin typeface="Montserrat" panose="02000505000000020004" pitchFamily="2" charset="77"/>
              </a:rPr>
              <a:t>11</a:t>
            </a:fld>
            <a:endParaRPr lang="en-US" sz="1400" dirty="0">
              <a:solidFill>
                <a:schemeClr val="bg1">
                  <a:lumMod val="95000"/>
                </a:schemeClr>
              </a:solidFill>
              <a:latin typeface="Montserrat" panose="02000505000000020004" pitchFamily="2" charset="77"/>
            </a:endParaRPr>
          </a:p>
        </p:txBody>
      </p:sp>
      <p:sp>
        <p:nvSpPr>
          <p:cNvPr id="410" name="Subtitle 2"/>
          <p:cNvSpPr>
            <a:spLocks noGrp="1"/>
          </p:cNvSpPr>
          <p:nvPr>
            <p:ph type="subTitle" idx="1"/>
          </p:nvPr>
        </p:nvSpPr>
        <p:spPr>
          <a:xfrm>
            <a:off x="219718" y="6510036"/>
            <a:ext cx="1946280" cy="286232"/>
          </a:xfrm>
        </p:spPr>
        <p:txBody>
          <a:bodyPr wrap="square">
            <a:spAutoFit/>
          </a:bodyPr>
          <a:lstStyle/>
          <a:p>
            <a:pPr algn="l"/>
            <a:r>
              <a:rPr lang="id-ID" sz="1400" dirty="0" err="1">
                <a:solidFill>
                  <a:schemeClr val="bg1"/>
                </a:solidFill>
                <a:latin typeface="+mj-lt"/>
              </a:rPr>
              <a:t>www.moyaemery.com</a:t>
            </a:r>
            <a:endParaRPr lang="en-US" sz="1400" dirty="0">
              <a:solidFill>
                <a:schemeClr val="bg1"/>
              </a:solidFill>
              <a:latin typeface="+mj-lt"/>
            </a:endParaRPr>
          </a:p>
        </p:txBody>
      </p:sp>
      <p:grpSp>
        <p:nvGrpSpPr>
          <p:cNvPr id="20" name="Group 19"/>
          <p:cNvGrpSpPr/>
          <p:nvPr/>
        </p:nvGrpSpPr>
        <p:grpSpPr>
          <a:xfrm>
            <a:off x="3990101" y="5149620"/>
            <a:ext cx="4902229" cy="244009"/>
            <a:chOff x="3657600" y="3060886"/>
            <a:chExt cx="4555731" cy="234615"/>
          </a:xfrm>
        </p:grpSpPr>
        <p:sp>
          <p:nvSpPr>
            <p:cNvPr id="21" name="Freeform 16"/>
            <p:cNvSpPr>
              <a:spLocks/>
            </p:cNvSpPr>
            <p:nvPr/>
          </p:nvSpPr>
          <p:spPr bwMode="auto">
            <a:xfrm>
              <a:off x="3657600" y="3126469"/>
              <a:ext cx="192672" cy="156572"/>
            </a:xfrm>
            <a:custGeom>
              <a:avLst/>
              <a:gdLst>
                <a:gd name="T0" fmla="*/ 368 w 368"/>
                <a:gd name="T1" fmla="*/ 36 h 299"/>
                <a:gd name="T2" fmla="*/ 324 w 368"/>
                <a:gd name="T3" fmla="*/ 48 h 299"/>
                <a:gd name="T4" fmla="*/ 358 w 368"/>
                <a:gd name="T5" fmla="*/ 6 h 299"/>
                <a:gd name="T6" fmla="*/ 310 w 368"/>
                <a:gd name="T7" fmla="*/ 24 h 299"/>
                <a:gd name="T8" fmla="*/ 255 w 368"/>
                <a:gd name="T9" fmla="*/ 0 h 299"/>
                <a:gd name="T10" fmla="*/ 179 w 368"/>
                <a:gd name="T11" fmla="*/ 76 h 299"/>
                <a:gd name="T12" fmla="*/ 181 w 368"/>
                <a:gd name="T13" fmla="*/ 93 h 299"/>
                <a:gd name="T14" fmla="*/ 25 w 368"/>
                <a:gd name="T15" fmla="*/ 14 h 299"/>
                <a:gd name="T16" fmla="*/ 15 w 368"/>
                <a:gd name="T17" fmla="*/ 52 h 299"/>
                <a:gd name="T18" fmla="*/ 49 w 368"/>
                <a:gd name="T19" fmla="*/ 115 h 299"/>
                <a:gd name="T20" fmla="*/ 15 w 368"/>
                <a:gd name="T21" fmla="*/ 106 h 299"/>
                <a:gd name="T22" fmla="*/ 14 w 368"/>
                <a:gd name="T23" fmla="*/ 106 h 299"/>
                <a:gd name="T24" fmla="*/ 75 w 368"/>
                <a:gd name="T25" fmla="*/ 181 h 299"/>
                <a:gd name="T26" fmla="*/ 55 w 368"/>
                <a:gd name="T27" fmla="*/ 183 h 299"/>
                <a:gd name="T28" fmla="*/ 41 w 368"/>
                <a:gd name="T29" fmla="*/ 182 h 299"/>
                <a:gd name="T30" fmla="*/ 111 w 368"/>
                <a:gd name="T31" fmla="*/ 234 h 299"/>
                <a:gd name="T32" fmla="*/ 18 w 368"/>
                <a:gd name="T33" fmla="*/ 267 h 299"/>
                <a:gd name="T34" fmla="*/ 0 w 368"/>
                <a:gd name="T35" fmla="*/ 265 h 299"/>
                <a:gd name="T36" fmla="*/ 115 w 368"/>
                <a:gd name="T37" fmla="*/ 299 h 299"/>
                <a:gd name="T38" fmla="*/ 330 w 368"/>
                <a:gd name="T39" fmla="*/ 85 h 299"/>
                <a:gd name="T40" fmla="*/ 330 w 368"/>
                <a:gd name="T41" fmla="*/ 75 h 299"/>
                <a:gd name="T42" fmla="*/ 368 w 368"/>
                <a:gd name="T43" fmla="*/ 36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299">
                  <a:moveTo>
                    <a:pt x="368" y="36"/>
                  </a:moveTo>
                  <a:cubicBezTo>
                    <a:pt x="354" y="42"/>
                    <a:pt x="340" y="46"/>
                    <a:pt x="324" y="48"/>
                  </a:cubicBezTo>
                  <a:cubicBezTo>
                    <a:pt x="340" y="38"/>
                    <a:pt x="352" y="24"/>
                    <a:pt x="358" y="6"/>
                  </a:cubicBezTo>
                  <a:cubicBezTo>
                    <a:pt x="343" y="15"/>
                    <a:pt x="327" y="21"/>
                    <a:pt x="310" y="24"/>
                  </a:cubicBezTo>
                  <a:cubicBezTo>
                    <a:pt x="296" y="10"/>
                    <a:pt x="276" y="0"/>
                    <a:pt x="255" y="0"/>
                  </a:cubicBezTo>
                  <a:cubicBezTo>
                    <a:pt x="213" y="0"/>
                    <a:pt x="179" y="34"/>
                    <a:pt x="179" y="76"/>
                  </a:cubicBezTo>
                  <a:cubicBezTo>
                    <a:pt x="179" y="82"/>
                    <a:pt x="180" y="88"/>
                    <a:pt x="181" y="93"/>
                  </a:cubicBezTo>
                  <a:cubicBezTo>
                    <a:pt x="118" y="90"/>
                    <a:pt x="63" y="60"/>
                    <a:pt x="25" y="14"/>
                  </a:cubicBezTo>
                  <a:cubicBezTo>
                    <a:pt x="19" y="25"/>
                    <a:pt x="15" y="38"/>
                    <a:pt x="15" y="52"/>
                  </a:cubicBezTo>
                  <a:cubicBezTo>
                    <a:pt x="15" y="78"/>
                    <a:pt x="28" y="101"/>
                    <a:pt x="49" y="115"/>
                  </a:cubicBezTo>
                  <a:cubicBezTo>
                    <a:pt x="36" y="115"/>
                    <a:pt x="25" y="111"/>
                    <a:pt x="15" y="106"/>
                  </a:cubicBezTo>
                  <a:cubicBezTo>
                    <a:pt x="14" y="106"/>
                    <a:pt x="14" y="106"/>
                    <a:pt x="14" y="106"/>
                  </a:cubicBezTo>
                  <a:cubicBezTo>
                    <a:pt x="14" y="143"/>
                    <a:pt x="41" y="174"/>
                    <a:pt x="75" y="181"/>
                  </a:cubicBezTo>
                  <a:cubicBezTo>
                    <a:pt x="69" y="182"/>
                    <a:pt x="62" y="183"/>
                    <a:pt x="55" y="183"/>
                  </a:cubicBezTo>
                  <a:cubicBezTo>
                    <a:pt x="50" y="183"/>
                    <a:pt x="46" y="183"/>
                    <a:pt x="41" y="182"/>
                  </a:cubicBezTo>
                  <a:cubicBezTo>
                    <a:pt x="51" y="212"/>
                    <a:pt x="78" y="234"/>
                    <a:pt x="111" y="234"/>
                  </a:cubicBezTo>
                  <a:cubicBezTo>
                    <a:pt x="86" y="254"/>
                    <a:pt x="53" y="267"/>
                    <a:pt x="18" y="267"/>
                  </a:cubicBezTo>
                  <a:cubicBezTo>
                    <a:pt x="12" y="267"/>
                    <a:pt x="6" y="266"/>
                    <a:pt x="0" y="265"/>
                  </a:cubicBezTo>
                  <a:cubicBezTo>
                    <a:pt x="33" y="287"/>
                    <a:pt x="73" y="299"/>
                    <a:pt x="115" y="299"/>
                  </a:cubicBezTo>
                  <a:cubicBezTo>
                    <a:pt x="254" y="299"/>
                    <a:pt x="330" y="184"/>
                    <a:pt x="330" y="85"/>
                  </a:cubicBezTo>
                  <a:cubicBezTo>
                    <a:pt x="330" y="81"/>
                    <a:pt x="330" y="78"/>
                    <a:pt x="330" y="75"/>
                  </a:cubicBezTo>
                  <a:cubicBezTo>
                    <a:pt x="345" y="64"/>
                    <a:pt x="358" y="51"/>
                    <a:pt x="368" y="36"/>
                  </a:cubicBezTo>
                  <a:close/>
                </a:path>
              </a:pathLst>
            </a:custGeom>
            <a:solidFill>
              <a:srgbClr val="1586B2"/>
            </a:solidFill>
            <a:ln>
              <a:noFill/>
            </a:ln>
          </p:spPr>
          <p:txBody>
            <a:bodyPr vert="horz" wrap="square" lIns="91440" tIns="45720" rIns="91440" bIns="45720" numCol="1" anchor="t" anchorCtr="0" compatLnSpc="1">
              <a:prstTxWarp prst="textNoShape">
                <a:avLst/>
              </a:prstTxWarp>
            </a:bodyPr>
            <a:lstStyle/>
            <a:p>
              <a:endParaRPr lang="en-US" sz="2400" dirty="0">
                <a:solidFill>
                  <a:schemeClr val="bg1">
                    <a:lumMod val="75000"/>
                  </a:schemeClr>
                </a:solidFill>
              </a:endParaRPr>
            </a:p>
          </p:txBody>
        </p:sp>
        <p:sp>
          <p:nvSpPr>
            <p:cNvPr id="23" name="Freeform 22"/>
            <p:cNvSpPr>
              <a:spLocks/>
            </p:cNvSpPr>
            <p:nvPr/>
          </p:nvSpPr>
          <p:spPr bwMode="auto">
            <a:xfrm>
              <a:off x="5004379" y="3103326"/>
              <a:ext cx="101021" cy="181538"/>
            </a:xfrm>
            <a:custGeom>
              <a:avLst/>
              <a:gdLst>
                <a:gd name="T0" fmla="*/ 200 w 200"/>
                <a:gd name="T1" fmla="*/ 62 h 360"/>
                <a:gd name="T2" fmla="*/ 143 w 200"/>
                <a:gd name="T3" fmla="*/ 62 h 360"/>
                <a:gd name="T4" fmla="*/ 128 w 200"/>
                <a:gd name="T5" fmla="*/ 83 h 360"/>
                <a:gd name="T6" fmla="*/ 128 w 200"/>
                <a:gd name="T7" fmla="*/ 125 h 360"/>
                <a:gd name="T8" fmla="*/ 200 w 200"/>
                <a:gd name="T9" fmla="*/ 125 h 360"/>
                <a:gd name="T10" fmla="*/ 200 w 200"/>
                <a:gd name="T11" fmla="*/ 183 h 360"/>
                <a:gd name="T12" fmla="*/ 128 w 200"/>
                <a:gd name="T13" fmla="*/ 183 h 360"/>
                <a:gd name="T14" fmla="*/ 128 w 200"/>
                <a:gd name="T15" fmla="*/ 360 h 360"/>
                <a:gd name="T16" fmla="*/ 61 w 200"/>
                <a:gd name="T17" fmla="*/ 360 h 360"/>
                <a:gd name="T18" fmla="*/ 61 w 200"/>
                <a:gd name="T19" fmla="*/ 183 h 360"/>
                <a:gd name="T20" fmla="*/ 0 w 200"/>
                <a:gd name="T21" fmla="*/ 183 h 360"/>
                <a:gd name="T22" fmla="*/ 0 w 200"/>
                <a:gd name="T23" fmla="*/ 125 h 360"/>
                <a:gd name="T24" fmla="*/ 61 w 200"/>
                <a:gd name="T25" fmla="*/ 125 h 360"/>
                <a:gd name="T26" fmla="*/ 61 w 200"/>
                <a:gd name="T27" fmla="*/ 90 h 360"/>
                <a:gd name="T28" fmla="*/ 143 w 200"/>
                <a:gd name="T29" fmla="*/ 0 h 360"/>
                <a:gd name="T30" fmla="*/ 200 w 200"/>
                <a:gd name="T31" fmla="*/ 0 h 360"/>
                <a:gd name="T32" fmla="*/ 200 w 200"/>
                <a:gd name="T33" fmla="*/ 62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0" h="360">
                  <a:moveTo>
                    <a:pt x="200" y="62"/>
                  </a:moveTo>
                  <a:cubicBezTo>
                    <a:pt x="143" y="62"/>
                    <a:pt x="143" y="62"/>
                    <a:pt x="143" y="62"/>
                  </a:cubicBezTo>
                  <a:cubicBezTo>
                    <a:pt x="136" y="62"/>
                    <a:pt x="128" y="71"/>
                    <a:pt x="128" y="83"/>
                  </a:cubicBezTo>
                  <a:cubicBezTo>
                    <a:pt x="128" y="125"/>
                    <a:pt x="128" y="125"/>
                    <a:pt x="128" y="125"/>
                  </a:cubicBezTo>
                  <a:cubicBezTo>
                    <a:pt x="200" y="125"/>
                    <a:pt x="200" y="125"/>
                    <a:pt x="200" y="125"/>
                  </a:cubicBezTo>
                  <a:cubicBezTo>
                    <a:pt x="200" y="183"/>
                    <a:pt x="200" y="183"/>
                    <a:pt x="200" y="183"/>
                  </a:cubicBezTo>
                  <a:cubicBezTo>
                    <a:pt x="128" y="183"/>
                    <a:pt x="128" y="183"/>
                    <a:pt x="128" y="183"/>
                  </a:cubicBezTo>
                  <a:cubicBezTo>
                    <a:pt x="128" y="360"/>
                    <a:pt x="128" y="360"/>
                    <a:pt x="128" y="360"/>
                  </a:cubicBezTo>
                  <a:cubicBezTo>
                    <a:pt x="61" y="360"/>
                    <a:pt x="61" y="360"/>
                    <a:pt x="61" y="360"/>
                  </a:cubicBezTo>
                  <a:cubicBezTo>
                    <a:pt x="61" y="183"/>
                    <a:pt x="61" y="183"/>
                    <a:pt x="61" y="183"/>
                  </a:cubicBezTo>
                  <a:cubicBezTo>
                    <a:pt x="0" y="183"/>
                    <a:pt x="0" y="183"/>
                    <a:pt x="0" y="183"/>
                  </a:cubicBezTo>
                  <a:cubicBezTo>
                    <a:pt x="0" y="125"/>
                    <a:pt x="0" y="125"/>
                    <a:pt x="0" y="125"/>
                  </a:cubicBezTo>
                  <a:cubicBezTo>
                    <a:pt x="61" y="125"/>
                    <a:pt x="61" y="125"/>
                    <a:pt x="61" y="125"/>
                  </a:cubicBezTo>
                  <a:cubicBezTo>
                    <a:pt x="61" y="90"/>
                    <a:pt x="61" y="90"/>
                    <a:pt x="61" y="90"/>
                  </a:cubicBezTo>
                  <a:cubicBezTo>
                    <a:pt x="61" y="40"/>
                    <a:pt x="95" y="0"/>
                    <a:pt x="143" y="0"/>
                  </a:cubicBezTo>
                  <a:cubicBezTo>
                    <a:pt x="200" y="0"/>
                    <a:pt x="200" y="0"/>
                    <a:pt x="200" y="0"/>
                  </a:cubicBezTo>
                  <a:lnTo>
                    <a:pt x="200" y="62"/>
                  </a:lnTo>
                  <a:close/>
                </a:path>
              </a:pathLst>
            </a:custGeom>
            <a:solidFill>
              <a:srgbClr val="1586B2"/>
            </a:solidFill>
            <a:ln>
              <a:noFill/>
            </a:ln>
          </p:spPr>
          <p:txBody>
            <a:bodyPr vert="horz" wrap="square" lIns="91440" tIns="45720" rIns="91440" bIns="45720" numCol="1" anchor="t" anchorCtr="0" compatLnSpc="1">
              <a:prstTxWarp prst="textNoShape">
                <a:avLst/>
              </a:prstTxWarp>
            </a:bodyPr>
            <a:lstStyle/>
            <a:p>
              <a:endParaRPr lang="en-US" sz="2400" dirty="0">
                <a:solidFill>
                  <a:schemeClr val="bg1">
                    <a:lumMod val="75000"/>
                  </a:schemeClr>
                </a:solidFill>
              </a:endParaRPr>
            </a:p>
          </p:txBody>
        </p:sp>
        <p:sp>
          <p:nvSpPr>
            <p:cNvPr id="25" name="Content Placeholder 2"/>
            <p:cNvSpPr txBox="1">
              <a:spLocks/>
            </p:cNvSpPr>
            <p:nvPr/>
          </p:nvSpPr>
          <p:spPr>
            <a:xfrm>
              <a:off x="3850272" y="3060886"/>
              <a:ext cx="1094996" cy="23461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050" dirty="0">
                  <a:solidFill>
                    <a:schemeClr val="bg1"/>
                  </a:solidFill>
                  <a:latin typeface="Montserrat" panose="02000505000000020004" pitchFamily="2" charset="77"/>
                </a:rPr>
                <a:t>@</a:t>
              </a:r>
              <a:r>
                <a:rPr lang="id-ID" sz="1050" dirty="0" err="1">
                  <a:solidFill>
                    <a:schemeClr val="bg1"/>
                  </a:solidFill>
                  <a:latin typeface="Montserrat" panose="02000505000000020004" pitchFamily="2" charset="77"/>
                </a:rPr>
                <a:t>moyaemery</a:t>
              </a:r>
              <a:endParaRPr lang="en-US" sz="1050" dirty="0">
                <a:solidFill>
                  <a:schemeClr val="bg1"/>
                </a:solidFill>
                <a:latin typeface="Montserrat" panose="02000505000000020004" pitchFamily="2" charset="77"/>
              </a:endParaRPr>
            </a:p>
          </p:txBody>
        </p:sp>
        <p:sp>
          <p:nvSpPr>
            <p:cNvPr id="26" name="Content Placeholder 2"/>
            <p:cNvSpPr txBox="1">
              <a:spLocks/>
            </p:cNvSpPr>
            <p:nvPr/>
          </p:nvSpPr>
          <p:spPr>
            <a:xfrm>
              <a:off x="5105400" y="3060886"/>
              <a:ext cx="1094996" cy="23461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id-ID" sz="1050" dirty="0" err="1">
                  <a:solidFill>
                    <a:schemeClr val="bg1"/>
                  </a:solidFill>
                  <a:latin typeface="Montserrat" panose="02000505000000020004" pitchFamily="2" charset="77"/>
                </a:rPr>
                <a:t>moyaemery</a:t>
              </a:r>
              <a:endParaRPr lang="en-US" sz="1050" dirty="0">
                <a:solidFill>
                  <a:schemeClr val="bg1"/>
                </a:solidFill>
                <a:latin typeface="Montserrat" panose="02000505000000020004" pitchFamily="2" charset="77"/>
              </a:endParaRPr>
            </a:p>
          </p:txBody>
        </p:sp>
        <p:sp>
          <p:nvSpPr>
            <p:cNvPr id="27" name="Freeform 23"/>
            <p:cNvSpPr>
              <a:spLocks noEditPoints="1"/>
            </p:cNvSpPr>
            <p:nvPr/>
          </p:nvSpPr>
          <p:spPr bwMode="auto">
            <a:xfrm>
              <a:off x="6188827" y="3134159"/>
              <a:ext cx="201879" cy="125288"/>
            </a:xfrm>
            <a:custGeom>
              <a:avLst/>
              <a:gdLst>
                <a:gd name="T0" fmla="*/ 19 w 374"/>
                <a:gd name="T1" fmla="*/ 22 h 232"/>
                <a:gd name="T2" fmla="*/ 169 w 374"/>
                <a:gd name="T3" fmla="*/ 102 h 232"/>
                <a:gd name="T4" fmla="*/ 187 w 374"/>
                <a:gd name="T5" fmla="*/ 106 h 232"/>
                <a:gd name="T6" fmla="*/ 205 w 374"/>
                <a:gd name="T7" fmla="*/ 102 h 232"/>
                <a:gd name="T8" fmla="*/ 355 w 374"/>
                <a:gd name="T9" fmla="*/ 22 h 232"/>
                <a:gd name="T10" fmla="*/ 356 w 374"/>
                <a:gd name="T11" fmla="*/ 0 h 232"/>
                <a:gd name="T12" fmla="*/ 18 w 374"/>
                <a:gd name="T13" fmla="*/ 0 h 232"/>
                <a:gd name="T14" fmla="*/ 19 w 374"/>
                <a:gd name="T15" fmla="*/ 22 h 232"/>
                <a:gd name="T16" fmla="*/ 359 w 374"/>
                <a:gd name="T17" fmla="*/ 62 h 232"/>
                <a:gd name="T18" fmla="*/ 205 w 374"/>
                <a:gd name="T19" fmla="*/ 142 h 232"/>
                <a:gd name="T20" fmla="*/ 187 w 374"/>
                <a:gd name="T21" fmla="*/ 146 h 232"/>
                <a:gd name="T22" fmla="*/ 169 w 374"/>
                <a:gd name="T23" fmla="*/ 142 h 232"/>
                <a:gd name="T24" fmla="*/ 15 w 374"/>
                <a:gd name="T25" fmla="*/ 62 h 232"/>
                <a:gd name="T26" fmla="*/ 7 w 374"/>
                <a:gd name="T27" fmla="*/ 66 h 232"/>
                <a:gd name="T28" fmla="*/ 7 w 374"/>
                <a:gd name="T29" fmla="*/ 213 h 232"/>
                <a:gd name="T30" fmla="*/ 27 w 374"/>
                <a:gd name="T31" fmla="*/ 232 h 232"/>
                <a:gd name="T32" fmla="*/ 347 w 374"/>
                <a:gd name="T33" fmla="*/ 232 h 232"/>
                <a:gd name="T34" fmla="*/ 367 w 374"/>
                <a:gd name="T35" fmla="*/ 213 h 232"/>
                <a:gd name="T36" fmla="*/ 367 w 374"/>
                <a:gd name="T37" fmla="*/ 66 h 232"/>
                <a:gd name="T38" fmla="*/ 359 w 374"/>
                <a:gd name="T39" fmla="*/ 62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74" h="232">
                  <a:moveTo>
                    <a:pt x="19" y="22"/>
                  </a:moveTo>
                  <a:cubicBezTo>
                    <a:pt x="28" y="27"/>
                    <a:pt x="164" y="99"/>
                    <a:pt x="169" y="102"/>
                  </a:cubicBezTo>
                  <a:cubicBezTo>
                    <a:pt x="174" y="105"/>
                    <a:pt x="180" y="106"/>
                    <a:pt x="187" y="106"/>
                  </a:cubicBezTo>
                  <a:cubicBezTo>
                    <a:pt x="193" y="106"/>
                    <a:pt x="200" y="105"/>
                    <a:pt x="205" y="102"/>
                  </a:cubicBezTo>
                  <a:cubicBezTo>
                    <a:pt x="210" y="99"/>
                    <a:pt x="345" y="27"/>
                    <a:pt x="355" y="22"/>
                  </a:cubicBezTo>
                  <a:cubicBezTo>
                    <a:pt x="365" y="16"/>
                    <a:pt x="374" y="0"/>
                    <a:pt x="356" y="0"/>
                  </a:cubicBezTo>
                  <a:cubicBezTo>
                    <a:pt x="18" y="0"/>
                    <a:pt x="18" y="0"/>
                    <a:pt x="18" y="0"/>
                  </a:cubicBezTo>
                  <a:cubicBezTo>
                    <a:pt x="0" y="0"/>
                    <a:pt x="9" y="16"/>
                    <a:pt x="19" y="22"/>
                  </a:cubicBezTo>
                  <a:close/>
                  <a:moveTo>
                    <a:pt x="359" y="62"/>
                  </a:moveTo>
                  <a:cubicBezTo>
                    <a:pt x="348" y="67"/>
                    <a:pt x="212" y="139"/>
                    <a:pt x="205" y="142"/>
                  </a:cubicBezTo>
                  <a:cubicBezTo>
                    <a:pt x="198" y="146"/>
                    <a:pt x="193" y="146"/>
                    <a:pt x="187" y="146"/>
                  </a:cubicBezTo>
                  <a:cubicBezTo>
                    <a:pt x="180" y="146"/>
                    <a:pt x="175" y="146"/>
                    <a:pt x="169" y="142"/>
                  </a:cubicBezTo>
                  <a:cubicBezTo>
                    <a:pt x="162" y="139"/>
                    <a:pt x="26" y="67"/>
                    <a:pt x="15" y="62"/>
                  </a:cubicBezTo>
                  <a:cubicBezTo>
                    <a:pt x="7" y="58"/>
                    <a:pt x="7" y="62"/>
                    <a:pt x="7" y="66"/>
                  </a:cubicBezTo>
                  <a:cubicBezTo>
                    <a:pt x="7" y="70"/>
                    <a:pt x="7" y="213"/>
                    <a:pt x="7" y="213"/>
                  </a:cubicBezTo>
                  <a:cubicBezTo>
                    <a:pt x="7" y="221"/>
                    <a:pt x="18" y="232"/>
                    <a:pt x="27" y="232"/>
                  </a:cubicBezTo>
                  <a:cubicBezTo>
                    <a:pt x="347" y="232"/>
                    <a:pt x="347" y="232"/>
                    <a:pt x="347" y="232"/>
                  </a:cubicBezTo>
                  <a:cubicBezTo>
                    <a:pt x="356" y="232"/>
                    <a:pt x="367" y="221"/>
                    <a:pt x="367" y="213"/>
                  </a:cubicBezTo>
                  <a:cubicBezTo>
                    <a:pt x="367" y="213"/>
                    <a:pt x="367" y="70"/>
                    <a:pt x="367" y="66"/>
                  </a:cubicBezTo>
                  <a:cubicBezTo>
                    <a:pt x="367" y="62"/>
                    <a:pt x="367" y="58"/>
                    <a:pt x="359" y="62"/>
                  </a:cubicBezTo>
                  <a:close/>
                </a:path>
              </a:pathLst>
            </a:custGeom>
            <a:solidFill>
              <a:srgbClr val="1586B2"/>
            </a:solidFill>
            <a:ln>
              <a:noFill/>
            </a:ln>
          </p:spPr>
          <p:txBody>
            <a:bodyPr vert="horz" wrap="square" lIns="91440" tIns="45720" rIns="91440" bIns="45720" numCol="1" anchor="t" anchorCtr="0" compatLnSpc="1">
              <a:prstTxWarp prst="textNoShape">
                <a:avLst/>
              </a:prstTxWarp>
            </a:bodyPr>
            <a:lstStyle/>
            <a:p>
              <a:endParaRPr lang="en-US" sz="2400" dirty="0">
                <a:solidFill>
                  <a:schemeClr val="bg1">
                    <a:lumMod val="75000"/>
                  </a:schemeClr>
                </a:solidFill>
              </a:endParaRPr>
            </a:p>
          </p:txBody>
        </p:sp>
        <p:sp>
          <p:nvSpPr>
            <p:cNvPr id="28" name="Content Placeholder 2"/>
            <p:cNvSpPr txBox="1">
              <a:spLocks/>
            </p:cNvSpPr>
            <p:nvPr/>
          </p:nvSpPr>
          <p:spPr>
            <a:xfrm>
              <a:off x="6401307" y="3060886"/>
              <a:ext cx="1812024" cy="23451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050" dirty="0">
                  <a:solidFill>
                    <a:schemeClr val="bg1"/>
                  </a:solidFill>
                  <a:latin typeface="Montserrat" panose="02000505000000020004" pitchFamily="2" charset="77"/>
                </a:rPr>
                <a:t>emery@</a:t>
              </a:r>
              <a:r>
                <a:rPr lang="id-ID" sz="1050" dirty="0" err="1">
                  <a:solidFill>
                    <a:schemeClr val="bg1"/>
                  </a:solidFill>
                  <a:latin typeface="Montserrat" panose="02000505000000020004" pitchFamily="2" charset="77"/>
                </a:rPr>
                <a:t>moyaemery</a:t>
              </a:r>
              <a:r>
                <a:rPr lang="en-US" sz="1050" dirty="0">
                  <a:solidFill>
                    <a:schemeClr val="bg1"/>
                  </a:solidFill>
                  <a:latin typeface="Montserrat" panose="02000505000000020004" pitchFamily="2" charset="77"/>
                </a:rPr>
                <a:t>.com</a:t>
              </a:r>
            </a:p>
            <a:p>
              <a:pPr marL="0" indent="0">
                <a:buNone/>
              </a:pPr>
              <a:r>
                <a:rPr lang="en-US" sz="1050" dirty="0">
                  <a:solidFill>
                    <a:schemeClr val="bg1"/>
                  </a:solidFill>
                  <a:latin typeface="Montserrat" panose="02000505000000020004" pitchFamily="2" charset="77"/>
                </a:rPr>
                <a:t>info@moyaemery.com</a:t>
              </a:r>
            </a:p>
          </p:txBody>
        </p:sp>
      </p:grpSp>
      <p:pic>
        <p:nvPicPr>
          <p:cNvPr id="3" name="Imagen 2">
            <a:extLst>
              <a:ext uri="{FF2B5EF4-FFF2-40B4-BE49-F238E27FC236}">
                <a16:creationId xmlns:a16="http://schemas.microsoft.com/office/drawing/2014/main" id="{ED00B9BC-3376-CC47-8ECB-85DF8D67EA8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47658" y="2339501"/>
            <a:ext cx="2178996" cy="2178996"/>
          </a:xfrm>
          <a:prstGeom prst="rect">
            <a:avLst/>
          </a:prstGeom>
        </p:spPr>
      </p:pic>
    </p:spTree>
    <p:extLst>
      <p:ext uri="{BB962C8B-B14F-4D97-AF65-F5344CB8AC3E}">
        <p14:creationId xmlns:p14="http://schemas.microsoft.com/office/powerpoint/2010/main" val="421404431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randombar(horizontal)">
                                      <p:cBhvr>
                                        <p:cTn id="7" dur="1000"/>
                                        <p:tgtEl>
                                          <p:spTgt spid="16"/>
                                        </p:tgtEl>
                                      </p:cBhvr>
                                    </p:animEffect>
                                  </p:childTnLst>
                                </p:cTn>
                              </p:par>
                              <p:par>
                                <p:cTn id="8" presetID="21" presetClass="entr" presetSubtype="1" fill="hold" grpId="0" nodeType="withEffect">
                                  <p:stCondLst>
                                    <p:cond delay="1000"/>
                                  </p:stCondLst>
                                  <p:childTnLst>
                                    <p:set>
                                      <p:cBhvr>
                                        <p:cTn id="9" dur="1" fill="hold">
                                          <p:stCondLst>
                                            <p:cond delay="0"/>
                                          </p:stCondLst>
                                        </p:cTn>
                                        <p:tgtEl>
                                          <p:spTgt spid="29"/>
                                        </p:tgtEl>
                                        <p:attrNameLst>
                                          <p:attrName>style.visibility</p:attrName>
                                        </p:attrNameLst>
                                      </p:cBhvr>
                                      <p:to>
                                        <p:strVal val="visible"/>
                                      </p:to>
                                    </p:set>
                                    <p:animEffect transition="in" filter="wheel(1)">
                                      <p:cBhvr>
                                        <p:cTn id="10" dur="2000"/>
                                        <p:tgtEl>
                                          <p:spTgt spid="29"/>
                                        </p:tgtEl>
                                      </p:cBhvr>
                                    </p:animEffect>
                                  </p:childTnLst>
                                </p:cTn>
                              </p:par>
                              <p:par>
                                <p:cTn id="11" presetID="22" presetClass="entr" presetSubtype="8" fill="hold" grpId="0" nodeType="withEffect">
                                  <p:stCondLst>
                                    <p:cond delay="3000"/>
                                  </p:stCondLst>
                                  <p:childTnLst>
                                    <p:set>
                                      <p:cBhvr>
                                        <p:cTn id="12" dur="1" fill="hold">
                                          <p:stCondLst>
                                            <p:cond delay="0"/>
                                          </p:stCondLst>
                                        </p:cTn>
                                        <p:tgtEl>
                                          <p:spTgt spid="40">
                                            <p:txEl>
                                              <p:pRg st="0" end="0"/>
                                            </p:txEl>
                                          </p:spTgt>
                                        </p:tgtEl>
                                        <p:attrNameLst>
                                          <p:attrName>style.visibility</p:attrName>
                                        </p:attrNameLst>
                                      </p:cBhvr>
                                      <p:to>
                                        <p:strVal val="visible"/>
                                      </p:to>
                                    </p:set>
                                    <p:animEffect transition="in" filter="wipe(left)">
                                      <p:cBhvr>
                                        <p:cTn id="13" dur="500"/>
                                        <p:tgtEl>
                                          <p:spTgt spid="40">
                                            <p:txEl>
                                              <p:pRg st="0" end="0"/>
                                            </p:txEl>
                                          </p:spTgt>
                                        </p:tgtEl>
                                      </p:cBhvr>
                                    </p:animEffect>
                                  </p:childTnLst>
                                </p:cTn>
                              </p:par>
                              <p:par>
                                <p:cTn id="14" presetID="2" presetClass="entr" presetSubtype="4" fill="hold" nodeType="withEffect">
                                  <p:stCondLst>
                                    <p:cond delay="3250"/>
                                  </p:stCondLst>
                                  <p:childTnLst>
                                    <p:set>
                                      <p:cBhvr>
                                        <p:cTn id="15" dur="1" fill="hold">
                                          <p:stCondLst>
                                            <p:cond delay="0"/>
                                          </p:stCondLst>
                                        </p:cTn>
                                        <p:tgtEl>
                                          <p:spTgt spid="401"/>
                                        </p:tgtEl>
                                        <p:attrNameLst>
                                          <p:attrName>style.visibility</p:attrName>
                                        </p:attrNameLst>
                                      </p:cBhvr>
                                      <p:to>
                                        <p:strVal val="visible"/>
                                      </p:to>
                                    </p:set>
                                    <p:anim calcmode="lin" valueType="num">
                                      <p:cBhvr additive="base">
                                        <p:cTn id="16" dur="500" fill="hold"/>
                                        <p:tgtEl>
                                          <p:spTgt spid="401"/>
                                        </p:tgtEl>
                                        <p:attrNameLst>
                                          <p:attrName>ppt_x</p:attrName>
                                        </p:attrNameLst>
                                      </p:cBhvr>
                                      <p:tavLst>
                                        <p:tav tm="0">
                                          <p:val>
                                            <p:strVal val="#ppt_x"/>
                                          </p:val>
                                        </p:tav>
                                        <p:tav tm="100000">
                                          <p:val>
                                            <p:strVal val="#ppt_x"/>
                                          </p:val>
                                        </p:tav>
                                      </p:tavLst>
                                    </p:anim>
                                    <p:anim calcmode="lin" valueType="num">
                                      <p:cBhvr additive="base">
                                        <p:cTn id="17" dur="500" fill="hold"/>
                                        <p:tgtEl>
                                          <p:spTgt spid="401"/>
                                        </p:tgtEl>
                                        <p:attrNameLst>
                                          <p:attrName>ppt_y</p:attrName>
                                        </p:attrNameLst>
                                      </p:cBhvr>
                                      <p:tavLst>
                                        <p:tav tm="0">
                                          <p:val>
                                            <p:strVal val="1+#ppt_h/2"/>
                                          </p:val>
                                        </p:tav>
                                        <p:tav tm="100000">
                                          <p:val>
                                            <p:strVal val="#ppt_y"/>
                                          </p:val>
                                        </p:tav>
                                      </p:tavLst>
                                    </p:anim>
                                  </p:childTnLst>
                                </p:cTn>
                              </p:par>
                              <p:par>
                                <p:cTn id="18" presetID="22" presetClass="entr" presetSubtype="8" fill="hold" grpId="0" nodeType="withEffect">
                                  <p:stCondLst>
                                    <p:cond delay="2000"/>
                                  </p:stCondLst>
                                  <p:childTnLst>
                                    <p:set>
                                      <p:cBhvr>
                                        <p:cTn id="19" dur="1" fill="hold">
                                          <p:stCondLst>
                                            <p:cond delay="0"/>
                                          </p:stCondLst>
                                        </p:cTn>
                                        <p:tgtEl>
                                          <p:spTgt spid="410">
                                            <p:txEl>
                                              <p:pRg st="0" end="0"/>
                                            </p:txEl>
                                          </p:spTgt>
                                        </p:tgtEl>
                                        <p:attrNameLst>
                                          <p:attrName>style.visibility</p:attrName>
                                        </p:attrNameLst>
                                      </p:cBhvr>
                                      <p:to>
                                        <p:strVal val="visible"/>
                                      </p:to>
                                    </p:set>
                                    <p:animEffect transition="in" filter="wipe(left)">
                                      <p:cBhvr>
                                        <p:cTn id="20" dur="500"/>
                                        <p:tgtEl>
                                          <p:spTgt spid="410">
                                            <p:txEl>
                                              <p:pRg st="0" end="0"/>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40" grpId="0" build="p"/>
      <p:bldP spid="41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E1F4AF93-50B6-48E9-BD51-D880E082F2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4901" y="1683895"/>
            <a:ext cx="5040109" cy="5213905"/>
          </a:xfrm>
          <a:prstGeom prst="rect">
            <a:avLst/>
          </a:prstGeom>
        </p:spPr>
      </p:pic>
      <p:sp>
        <p:nvSpPr>
          <p:cNvPr id="2" name="CuadroTexto 1">
            <a:extLst>
              <a:ext uri="{FF2B5EF4-FFF2-40B4-BE49-F238E27FC236}">
                <a16:creationId xmlns:a16="http://schemas.microsoft.com/office/drawing/2014/main" id="{35AD9E32-52F3-0268-9357-7DCD2F2492F3}"/>
              </a:ext>
            </a:extLst>
          </p:cNvPr>
          <p:cNvSpPr txBox="1"/>
          <p:nvPr/>
        </p:nvSpPr>
        <p:spPr>
          <a:xfrm>
            <a:off x="678872" y="219530"/>
            <a:ext cx="10945092" cy="5882893"/>
          </a:xfrm>
          <a:prstGeom prst="rect">
            <a:avLst/>
          </a:prstGeom>
          <a:noFill/>
        </p:spPr>
        <p:txBody>
          <a:bodyPr wrap="square" rtlCol="0">
            <a:spAutoFit/>
          </a:bodyPr>
          <a:lstStyle/>
          <a:p>
            <a:pPr algn="ctr"/>
            <a:r>
              <a:rPr lang="es-ES" sz="2400" b="1" dirty="0">
                <a:latin typeface="Arial" panose="020B0604020202020204" pitchFamily="34" charset="0"/>
                <a:cs typeface="Arial" panose="020B0604020202020204" pitchFamily="34" charset="0"/>
              </a:rPr>
              <a:t>Ampliación de las ZONAS TENSIONADAS (art. 18 PLV)</a:t>
            </a:r>
          </a:p>
          <a:p>
            <a:endParaRPr lang="es-ES" b="1" dirty="0">
              <a:latin typeface="Arial" panose="020B0604020202020204" pitchFamily="34" charset="0"/>
              <a:cs typeface="Arial" panose="020B0604020202020204" pitchFamily="34" charset="0"/>
            </a:endParaRPr>
          </a:p>
          <a:p>
            <a:pPr algn="just">
              <a:lnSpc>
                <a:spcPct val="107000"/>
              </a:lnSpc>
              <a:spcAft>
                <a:spcPts val="800"/>
              </a:spcAft>
            </a:pPr>
            <a:r>
              <a:rPr lang="es-ES" sz="1800" kern="100" dirty="0">
                <a:effectLst/>
                <a:latin typeface="Arial" panose="020B0604020202020204" pitchFamily="34" charset="0"/>
                <a:ea typeface="Calibri" panose="020F0502020204030204" pitchFamily="34" charset="0"/>
                <a:cs typeface="Arial" panose="020B0604020202020204" pitchFamily="34" charset="0"/>
              </a:rPr>
              <a:t>La declaración de un barrio o un municipio como «zona tensionada» dependerá de cada Comunidad Autónoma. Para declarar una zona tensionada de alquiler se deberá cumplir, al menos, una de estas dos condiciones:</a:t>
            </a:r>
          </a:p>
          <a:p>
            <a:pPr algn="just">
              <a:lnSpc>
                <a:spcPct val="107000"/>
              </a:lnSpc>
              <a:spcAft>
                <a:spcPts val="800"/>
              </a:spcAft>
            </a:pPr>
            <a:endParaRPr lang="es-ES" sz="1800" kern="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ES" sz="1800" b="1" kern="100" dirty="0">
                <a:effectLst/>
                <a:latin typeface="Arial" panose="020B0604020202020204" pitchFamily="34" charset="0"/>
                <a:ea typeface="Calibri" panose="020F0502020204030204" pitchFamily="34" charset="0"/>
                <a:cs typeface="Arial" panose="020B0604020202020204" pitchFamily="34" charset="0"/>
              </a:rPr>
              <a:t>a) </a:t>
            </a:r>
            <a:r>
              <a:rPr lang="es-ES" sz="1800" kern="100" dirty="0">
                <a:effectLst/>
                <a:latin typeface="Arial" panose="020B0604020202020204" pitchFamily="34" charset="0"/>
                <a:ea typeface="Calibri" panose="020F0502020204030204" pitchFamily="34" charset="0"/>
                <a:cs typeface="Arial" panose="020B0604020202020204" pitchFamily="34" charset="0"/>
              </a:rPr>
              <a:t>Que el coste medio de la hipoteca o del alquiler más los gastos y suministros básicos supere el 30% de la renta media de los hogares.</a:t>
            </a:r>
          </a:p>
          <a:p>
            <a:pPr algn="just">
              <a:lnSpc>
                <a:spcPct val="107000"/>
              </a:lnSpc>
              <a:spcAft>
                <a:spcPts val="800"/>
              </a:spcAft>
            </a:pPr>
            <a:r>
              <a:rPr lang="es-ES" sz="1800" kern="100" dirty="0">
                <a:effectLst/>
                <a:latin typeface="Arial" panose="020B0604020202020204" pitchFamily="34" charset="0"/>
                <a:ea typeface="Calibri" panose="020F0502020204030204" pitchFamily="34" charset="0"/>
                <a:cs typeface="Arial" panose="020B0604020202020204" pitchFamily="34" charset="0"/>
              </a:rPr>
              <a:t>POR EJEMPLO: si la renta media de una zona es de 3.000 euros por hogar, la suma del precio de la vivienda (por hipoteca o alquiler) más los gastos de suministros no podrían superar los 1.000 euros.</a:t>
            </a:r>
          </a:p>
          <a:p>
            <a:pPr algn="just">
              <a:lnSpc>
                <a:spcPct val="107000"/>
              </a:lnSpc>
              <a:spcAft>
                <a:spcPts val="800"/>
              </a:spcAft>
            </a:pPr>
            <a:endParaRPr lang="es-ES" sz="1800" kern="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ES" sz="1800" b="1" kern="100" dirty="0">
                <a:effectLst/>
                <a:latin typeface="Arial" panose="020B0604020202020204" pitchFamily="34" charset="0"/>
                <a:ea typeface="Calibri" panose="020F0502020204030204" pitchFamily="34" charset="0"/>
                <a:cs typeface="Arial" panose="020B0604020202020204" pitchFamily="34" charset="0"/>
              </a:rPr>
              <a:t>b) </a:t>
            </a:r>
            <a:r>
              <a:rPr lang="es-ES" sz="1800" kern="100" dirty="0">
                <a:effectLst/>
                <a:latin typeface="Arial" panose="020B0604020202020204" pitchFamily="34" charset="0"/>
                <a:ea typeface="Calibri" panose="020F0502020204030204" pitchFamily="34" charset="0"/>
                <a:cs typeface="Arial" panose="020B0604020202020204" pitchFamily="34" charset="0"/>
              </a:rPr>
              <a:t>Que el precio de compra o alquiler de la vivienda haya aumentado al menos 3 puntos por encima del IPC en los cinco años anteriores a la declaración de área tensionada.</a:t>
            </a:r>
          </a:p>
          <a:p>
            <a:pPr algn="just">
              <a:lnSpc>
                <a:spcPct val="107000"/>
              </a:lnSpc>
              <a:spcAft>
                <a:spcPts val="800"/>
              </a:spcAft>
            </a:pPr>
            <a:r>
              <a:rPr lang="es-ES" sz="1800" kern="100" dirty="0">
                <a:effectLst/>
                <a:latin typeface="Arial" panose="020B0604020202020204" pitchFamily="34" charset="0"/>
                <a:ea typeface="Calibri" panose="020F0502020204030204" pitchFamily="34" charset="0"/>
                <a:cs typeface="Arial" panose="020B0604020202020204" pitchFamily="34" charset="0"/>
              </a:rPr>
              <a:t>POR EJEMPLO: si una vivienda costaba 300.000 euros en enero de 2020, hubiese aumentado en enero de 2023 el valor del IPC entre enero de 2020 y 2023 (12,9%) más 3 puntos porcentuales adicionales (15,9%). Así, la vivienda tendría que valer 347.700 euros.</a:t>
            </a:r>
          </a:p>
          <a:p>
            <a:endParaRPr lang="es-ES" b="1" dirty="0"/>
          </a:p>
        </p:txBody>
      </p:sp>
    </p:spTree>
    <p:extLst>
      <p:ext uri="{BB962C8B-B14F-4D97-AF65-F5344CB8AC3E}">
        <p14:creationId xmlns:p14="http://schemas.microsoft.com/office/powerpoint/2010/main" val="2269887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E1F4AF93-50B6-48E9-BD51-D880E082F2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4901" y="1683895"/>
            <a:ext cx="5040109" cy="5213905"/>
          </a:xfrm>
          <a:prstGeom prst="rect">
            <a:avLst/>
          </a:prstGeom>
        </p:spPr>
      </p:pic>
      <p:sp>
        <p:nvSpPr>
          <p:cNvPr id="3" name="CuadroTexto 2">
            <a:extLst>
              <a:ext uri="{FF2B5EF4-FFF2-40B4-BE49-F238E27FC236}">
                <a16:creationId xmlns:a16="http://schemas.microsoft.com/office/drawing/2014/main" id="{19A5EFD1-464F-A1D3-2B77-EF1C8AC6F020}"/>
              </a:ext>
            </a:extLst>
          </p:cNvPr>
          <p:cNvSpPr txBox="1"/>
          <p:nvPr/>
        </p:nvSpPr>
        <p:spPr>
          <a:xfrm>
            <a:off x="547254" y="1022519"/>
            <a:ext cx="11097492" cy="3851439"/>
          </a:xfrm>
          <a:prstGeom prst="rect">
            <a:avLst/>
          </a:prstGeom>
          <a:noFill/>
        </p:spPr>
        <p:txBody>
          <a:bodyPr wrap="square">
            <a:spAutoFit/>
          </a:bodyPr>
          <a:lstStyle/>
          <a:p>
            <a:pPr algn="ctr">
              <a:lnSpc>
                <a:spcPct val="107000"/>
              </a:lnSpc>
              <a:spcAft>
                <a:spcPts val="800"/>
              </a:spcAft>
            </a:pPr>
            <a:r>
              <a:rPr lang="es-ES" sz="2400" b="1" kern="100" dirty="0">
                <a:effectLst/>
                <a:latin typeface="Arial" panose="020B0604020202020204" pitchFamily="34" charset="0"/>
                <a:ea typeface="Calibri" panose="020F0502020204030204" pitchFamily="34" charset="0"/>
                <a:cs typeface="Arial" panose="020B0604020202020204" pitchFamily="34" charset="0"/>
              </a:rPr>
              <a:t>Nueva definición para GRANDES TENEDORES</a:t>
            </a:r>
          </a:p>
          <a:p>
            <a:pPr algn="ctr">
              <a:lnSpc>
                <a:spcPct val="107000"/>
              </a:lnSpc>
              <a:spcAft>
                <a:spcPts val="800"/>
              </a:spcAft>
            </a:pPr>
            <a:r>
              <a:rPr lang="es-ES" b="1" kern="100" dirty="0">
                <a:latin typeface="Arial" panose="020B0604020202020204" pitchFamily="34" charset="0"/>
                <a:ea typeface="Calibri" panose="020F0502020204030204" pitchFamily="34" charset="0"/>
                <a:cs typeface="Arial" panose="020B0604020202020204" pitchFamily="34" charset="0"/>
              </a:rPr>
              <a:t>(art.3.k) del PLV aún lo define como propietario de +10)</a:t>
            </a:r>
            <a:endParaRPr lang="es-ES" sz="1800" b="1" kern="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s-ES" sz="1800" kern="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ES" sz="1800" kern="100" dirty="0">
                <a:effectLst/>
                <a:latin typeface="Arial" panose="020B0604020202020204" pitchFamily="34" charset="0"/>
                <a:ea typeface="Calibri" panose="020F0502020204030204" pitchFamily="34" charset="0"/>
                <a:cs typeface="Arial" panose="020B0604020202020204" pitchFamily="34" charset="0"/>
              </a:rPr>
              <a:t>Se hará una distinción entre grandes y pequeños propietarios.</a:t>
            </a:r>
          </a:p>
          <a:p>
            <a:pPr algn="just">
              <a:lnSpc>
                <a:spcPct val="107000"/>
              </a:lnSpc>
              <a:spcAft>
                <a:spcPts val="800"/>
              </a:spcAft>
            </a:pPr>
            <a:endParaRPr lang="es-ES" sz="1800" kern="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ES" sz="1800" b="1" kern="100" dirty="0">
                <a:solidFill>
                  <a:srgbClr val="FF0000"/>
                </a:solidFill>
                <a:effectLst/>
                <a:latin typeface="Arial" panose="020B0604020202020204" pitchFamily="34" charset="0"/>
                <a:ea typeface="Calibri" panose="020F0502020204030204" pitchFamily="34" charset="0"/>
                <a:cs typeface="Arial" panose="020B0604020202020204" pitchFamily="34" charset="0"/>
              </a:rPr>
              <a:t>GRANDES TENEDORES</a:t>
            </a:r>
            <a:r>
              <a:rPr lang="es-ES" sz="1800" kern="100" dirty="0">
                <a:effectLst/>
                <a:latin typeface="Arial" panose="020B0604020202020204" pitchFamily="34" charset="0"/>
                <a:ea typeface="Calibri" panose="020F0502020204030204" pitchFamily="34" charset="0"/>
                <a:cs typeface="Arial" panose="020B0604020202020204" pitchFamily="34" charset="0"/>
              </a:rPr>
              <a:t>: serán aquellas personas físicas o jurídicas que tengan en propiedad 5 o más viviendas (inmueble urbano de uso residencial)</a:t>
            </a:r>
          </a:p>
          <a:p>
            <a:pPr algn="just">
              <a:lnSpc>
                <a:spcPct val="107000"/>
              </a:lnSpc>
              <a:spcAft>
                <a:spcPts val="800"/>
              </a:spcAft>
            </a:pPr>
            <a:endParaRPr lang="es-ES" sz="1800" kern="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ES" sz="1800" b="1" kern="100" dirty="0">
                <a:solidFill>
                  <a:srgbClr val="FF0000"/>
                </a:solidFill>
                <a:effectLst/>
                <a:latin typeface="Arial" panose="020B0604020202020204" pitchFamily="34" charset="0"/>
                <a:ea typeface="Calibri" panose="020F0502020204030204" pitchFamily="34" charset="0"/>
                <a:cs typeface="Arial" panose="020B0604020202020204" pitchFamily="34" charset="0"/>
              </a:rPr>
              <a:t>PEQUEÑOS PROPIETARIOS</a:t>
            </a:r>
            <a:r>
              <a:rPr lang="es-ES" sz="1800" kern="100" dirty="0">
                <a:effectLst/>
                <a:latin typeface="Arial" panose="020B0604020202020204" pitchFamily="34" charset="0"/>
                <a:ea typeface="Calibri" panose="020F0502020204030204" pitchFamily="34" charset="0"/>
                <a:cs typeface="Arial" panose="020B0604020202020204" pitchFamily="34" charset="0"/>
              </a:rPr>
              <a:t>: serán aquellas personas físicas o jurídicas que tengan en propiedad menos de 5 viviendas. No serán GRANDES TENEDORES aquellos que tengan 4 o menos viviendas.</a:t>
            </a:r>
          </a:p>
        </p:txBody>
      </p:sp>
    </p:spTree>
    <p:extLst>
      <p:ext uri="{BB962C8B-B14F-4D97-AF65-F5344CB8AC3E}">
        <p14:creationId xmlns:p14="http://schemas.microsoft.com/office/powerpoint/2010/main" val="2105531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E1F4AF93-50B6-48E9-BD51-D880E082F2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4901" y="1683895"/>
            <a:ext cx="5040109" cy="5213905"/>
          </a:xfrm>
          <a:prstGeom prst="rect">
            <a:avLst/>
          </a:prstGeom>
        </p:spPr>
      </p:pic>
      <p:sp>
        <p:nvSpPr>
          <p:cNvPr id="3" name="CuadroTexto 2">
            <a:extLst>
              <a:ext uri="{FF2B5EF4-FFF2-40B4-BE49-F238E27FC236}">
                <a16:creationId xmlns:a16="http://schemas.microsoft.com/office/drawing/2014/main" id="{A00CBACF-544F-6974-04F0-BB71A47E381B}"/>
              </a:ext>
            </a:extLst>
          </p:cNvPr>
          <p:cNvSpPr txBox="1"/>
          <p:nvPr/>
        </p:nvSpPr>
        <p:spPr>
          <a:xfrm>
            <a:off x="346363" y="562199"/>
            <a:ext cx="11499273" cy="4261744"/>
          </a:xfrm>
          <a:prstGeom prst="rect">
            <a:avLst/>
          </a:prstGeom>
          <a:noFill/>
        </p:spPr>
        <p:txBody>
          <a:bodyPr wrap="square">
            <a:spAutoFit/>
          </a:bodyPr>
          <a:lstStyle/>
          <a:p>
            <a:pPr algn="ctr">
              <a:lnSpc>
                <a:spcPct val="107000"/>
              </a:lnSpc>
              <a:spcAft>
                <a:spcPts val="800"/>
              </a:spcAft>
            </a:pPr>
            <a:r>
              <a:rPr lang="es-ES" sz="2400" b="1" kern="100" dirty="0">
                <a:effectLst/>
                <a:latin typeface="Arial" panose="020B0604020202020204" pitchFamily="34" charset="0"/>
                <a:ea typeface="Calibri" panose="020F0502020204030204" pitchFamily="34" charset="0"/>
                <a:cs typeface="Arial" panose="020B0604020202020204" pitchFamily="34" charset="0"/>
              </a:rPr>
              <a:t>Límite de la actualización anual del alquiler eliminando el IPC</a:t>
            </a:r>
          </a:p>
          <a:p>
            <a:pPr>
              <a:lnSpc>
                <a:spcPct val="107000"/>
              </a:lnSpc>
              <a:spcAft>
                <a:spcPts val="800"/>
              </a:spcAft>
            </a:pPr>
            <a:endParaRPr lang="es-ES"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s-ES" dirty="0">
                <a:solidFill>
                  <a:srgbClr val="1D1D1B"/>
                </a:solidFill>
                <a:latin typeface="Arial" panose="020B0604020202020204" pitchFamily="34" charset="0"/>
                <a:cs typeface="Arial" panose="020B0604020202020204" pitchFamily="34" charset="0"/>
              </a:rPr>
              <a:t>Desde el 29 de marzo de 2023 la actualización de la renta no puede superar el resultado de aplicar la variación anual del Índice de Garantía de Competitividad, que publica el Instituto Nacional de Estadística </a:t>
            </a:r>
            <a:r>
              <a:rPr lang="es-ES" b="0" i="0" dirty="0">
                <a:solidFill>
                  <a:srgbClr val="1D1D1B"/>
                </a:solidFill>
                <a:effectLst/>
                <a:latin typeface="Arial" panose="020B0604020202020204" pitchFamily="34" charset="0"/>
                <a:cs typeface="Arial" panose="020B0604020202020204" pitchFamily="34" charset="0"/>
              </a:rPr>
              <a:t>cada mes y que está topado en el 2%. </a:t>
            </a:r>
          </a:p>
          <a:p>
            <a:pPr algn="just">
              <a:lnSpc>
                <a:spcPct val="150000"/>
              </a:lnSpc>
            </a:pPr>
            <a:endParaRPr lang="es-ES" b="0" i="0" dirty="0">
              <a:solidFill>
                <a:srgbClr val="1D1D1B"/>
              </a:solidFill>
              <a:effectLst/>
              <a:latin typeface="Arial" panose="020B0604020202020204" pitchFamily="34" charset="0"/>
              <a:cs typeface="Arial" panose="020B0604020202020204" pitchFamily="34" charset="0"/>
            </a:endParaRPr>
          </a:p>
          <a:p>
            <a:pPr algn="just">
              <a:lnSpc>
                <a:spcPct val="150000"/>
              </a:lnSpc>
              <a:spcAft>
                <a:spcPts val="800"/>
              </a:spcAft>
            </a:pPr>
            <a:r>
              <a:rPr lang="es-ES" sz="1800" kern="100" dirty="0">
                <a:effectLst/>
                <a:latin typeface="Arial" panose="020B0604020202020204" pitchFamily="34" charset="0"/>
                <a:ea typeface="Calibri" panose="020F0502020204030204" pitchFamily="34" charset="0"/>
                <a:cs typeface="Arial" panose="020B0604020202020204" pitchFamily="34" charset="0"/>
              </a:rPr>
              <a:t>Con la nueva normativa los precios de los alquileres, a partir de enero de 2024, las actualizaciones de los alquileres se verán limitadas a un máximo de un 3% y quedarán desvinculadas del IPC en todos los alquileres independientemente si se encuentran en zonas tensionadas o en no tensionadas. En 2025 se aplicará un Índice todavía por establecer. </a:t>
            </a:r>
          </a:p>
        </p:txBody>
      </p:sp>
    </p:spTree>
    <p:extLst>
      <p:ext uri="{BB962C8B-B14F-4D97-AF65-F5344CB8AC3E}">
        <p14:creationId xmlns:p14="http://schemas.microsoft.com/office/powerpoint/2010/main" val="4162737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E1F4AF93-50B6-48E9-BD51-D880E082F2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4901" y="1683895"/>
            <a:ext cx="5040109" cy="5213905"/>
          </a:xfrm>
          <a:prstGeom prst="rect">
            <a:avLst/>
          </a:prstGeom>
        </p:spPr>
      </p:pic>
      <p:sp>
        <p:nvSpPr>
          <p:cNvPr id="3" name="CuadroTexto 2">
            <a:extLst>
              <a:ext uri="{FF2B5EF4-FFF2-40B4-BE49-F238E27FC236}">
                <a16:creationId xmlns:a16="http://schemas.microsoft.com/office/drawing/2014/main" id="{C0E3B76E-9695-7011-0853-B2D12B0CEC31}"/>
              </a:ext>
            </a:extLst>
          </p:cNvPr>
          <p:cNvSpPr txBox="1"/>
          <p:nvPr/>
        </p:nvSpPr>
        <p:spPr>
          <a:xfrm>
            <a:off x="263236" y="710723"/>
            <a:ext cx="11665528" cy="4872296"/>
          </a:xfrm>
          <a:prstGeom prst="rect">
            <a:avLst/>
          </a:prstGeom>
          <a:noFill/>
        </p:spPr>
        <p:txBody>
          <a:bodyPr wrap="square">
            <a:spAutoFit/>
          </a:bodyPr>
          <a:lstStyle/>
          <a:p>
            <a:pPr algn="ctr">
              <a:lnSpc>
                <a:spcPct val="107000"/>
              </a:lnSpc>
              <a:spcAft>
                <a:spcPts val="800"/>
              </a:spcAft>
            </a:pPr>
            <a:r>
              <a:rPr lang="es-ES" sz="2400" b="1" kern="100" dirty="0">
                <a:effectLst/>
                <a:latin typeface="Arial" panose="020B0604020202020204" pitchFamily="34" charset="0"/>
                <a:ea typeface="Calibri" panose="020F0502020204030204" pitchFamily="34" charset="0"/>
                <a:cs typeface="Arial" panose="020B0604020202020204" pitchFamily="34" charset="0"/>
              </a:rPr>
              <a:t>TOPES A LOS ALQUILERES EN ZONAS TENSIONADAS</a:t>
            </a:r>
          </a:p>
          <a:p>
            <a:pPr algn="ctr">
              <a:lnSpc>
                <a:spcPct val="107000"/>
              </a:lnSpc>
              <a:spcAft>
                <a:spcPts val="800"/>
              </a:spcAft>
            </a:pPr>
            <a:endParaRPr lang="es-E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800" kern="100" dirty="0">
                <a:effectLst/>
                <a:latin typeface="Arial" panose="020B0604020202020204" pitchFamily="34" charset="0"/>
                <a:ea typeface="Calibri" panose="020F0502020204030204" pitchFamily="34" charset="0"/>
                <a:cs typeface="Arial" panose="020B0604020202020204" pitchFamily="34" charset="0"/>
              </a:rPr>
              <a:t>Los precios de los alquileres de los </a:t>
            </a:r>
            <a:r>
              <a:rPr lang="es-ES" sz="1800" b="1" kern="100" dirty="0">
                <a:effectLst/>
                <a:latin typeface="Arial" panose="020B0604020202020204" pitchFamily="34" charset="0"/>
                <a:ea typeface="Calibri" panose="020F0502020204030204" pitchFamily="34" charset="0"/>
                <a:cs typeface="Arial" panose="020B0604020202020204" pitchFamily="34" charset="0"/>
              </a:rPr>
              <a:t>nuevos contratos</a:t>
            </a:r>
            <a:r>
              <a:rPr lang="es-ES" sz="1800" kern="100" dirty="0">
                <a:effectLst/>
                <a:latin typeface="Arial" panose="020B0604020202020204" pitchFamily="34" charset="0"/>
                <a:ea typeface="Calibri" panose="020F0502020204030204" pitchFamily="34" charset="0"/>
                <a:cs typeface="Arial" panose="020B0604020202020204" pitchFamily="34" charset="0"/>
              </a:rPr>
              <a:t>, independientemente de si son de grandes o pequeños propietarios, estarán regulados y topados. Estos topes se establecerán, dependiendo de la modalidad de contrato y de quién sea el propietario (pequeño o gran tenedor).</a:t>
            </a:r>
          </a:p>
          <a:p>
            <a:pPr algn="just">
              <a:lnSpc>
                <a:spcPct val="107000"/>
              </a:lnSpc>
              <a:spcAft>
                <a:spcPts val="800"/>
              </a:spcAft>
            </a:pPr>
            <a:endParaRPr lang="es-ES" sz="1800" kern="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ES" sz="1800" b="1" kern="100" dirty="0">
                <a:effectLst/>
                <a:latin typeface="Arial" panose="020B0604020202020204" pitchFamily="34" charset="0"/>
                <a:ea typeface="Calibri" panose="020F0502020204030204" pitchFamily="34" charset="0"/>
                <a:cs typeface="Arial" panose="020B0604020202020204" pitchFamily="34" charset="0"/>
              </a:rPr>
              <a:t>Para pequeños propietarios: mediante la indexación al precio del alquiler anterior en vigor, es decir, según el precio del alquiler del contrato anterior al nuevo contrato de alquiler. </a:t>
            </a:r>
          </a:p>
          <a:p>
            <a:pPr algn="just">
              <a:lnSpc>
                <a:spcPct val="107000"/>
              </a:lnSpc>
              <a:spcAft>
                <a:spcPts val="800"/>
              </a:spcAft>
            </a:pPr>
            <a:r>
              <a:rPr lang="es-ES" sz="1400" i="1" kern="100" dirty="0">
                <a:effectLst/>
                <a:latin typeface="Arial" panose="020B0604020202020204" pitchFamily="34" charset="0"/>
                <a:ea typeface="Calibri" panose="020F0502020204030204" pitchFamily="34" charset="0"/>
                <a:cs typeface="Arial" panose="020B0604020202020204" pitchFamily="34" charset="0"/>
              </a:rPr>
              <a:t>POR EJEMPLO: Si una vivienda tenía un contrato de alquiler por 1.000 euros mensuales, en el nuevo contrato el precio del alquiler no podrá superar estos 1.000 euros más el aumento correspondiente al índice en vigor (2% en 2023, 3% en 2024 y por definir según el nuevo índice a partir de 2025) – Así, si se realizase un nuevo contrato en 2023, su precio no podrá superar los 1.030 euros mensuales.</a:t>
            </a:r>
          </a:p>
          <a:p>
            <a:pPr algn="just">
              <a:lnSpc>
                <a:spcPct val="107000"/>
              </a:lnSpc>
              <a:spcAft>
                <a:spcPts val="800"/>
              </a:spcAft>
            </a:pPr>
            <a:endParaRPr lang="es-ES" sz="1400" i="1" kern="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ES" sz="1800" b="1" kern="100" dirty="0">
                <a:effectLst/>
                <a:latin typeface="Arial" panose="020B0604020202020204" pitchFamily="34" charset="0"/>
                <a:ea typeface="Calibri" panose="020F0502020204030204" pitchFamily="34" charset="0"/>
                <a:cs typeface="Arial" panose="020B0604020202020204" pitchFamily="34" charset="0"/>
              </a:rPr>
              <a:t>Para grandes tenedores: mediante la aplicación del índice de contención de precios el cual todavía está por definir.</a:t>
            </a:r>
          </a:p>
        </p:txBody>
      </p:sp>
    </p:spTree>
    <p:extLst>
      <p:ext uri="{BB962C8B-B14F-4D97-AF65-F5344CB8AC3E}">
        <p14:creationId xmlns:p14="http://schemas.microsoft.com/office/powerpoint/2010/main" val="607960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E1F4AF93-50B6-48E9-BD51-D880E082F2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4901" y="1683895"/>
            <a:ext cx="5040109" cy="5213905"/>
          </a:xfrm>
          <a:prstGeom prst="rect">
            <a:avLst/>
          </a:prstGeom>
        </p:spPr>
      </p:pic>
      <p:sp>
        <p:nvSpPr>
          <p:cNvPr id="3" name="CuadroTexto 2">
            <a:extLst>
              <a:ext uri="{FF2B5EF4-FFF2-40B4-BE49-F238E27FC236}">
                <a16:creationId xmlns:a16="http://schemas.microsoft.com/office/drawing/2014/main" id="{1F86A0CE-F49C-C4BB-0F07-35894AA3CC75}"/>
              </a:ext>
            </a:extLst>
          </p:cNvPr>
          <p:cNvSpPr txBox="1"/>
          <p:nvPr/>
        </p:nvSpPr>
        <p:spPr>
          <a:xfrm>
            <a:off x="0" y="0"/>
            <a:ext cx="12192000" cy="5217134"/>
          </a:xfrm>
          <a:prstGeom prst="rect">
            <a:avLst/>
          </a:prstGeom>
          <a:noFill/>
        </p:spPr>
        <p:txBody>
          <a:bodyPr wrap="square">
            <a:spAutoFit/>
          </a:bodyPr>
          <a:lstStyle/>
          <a:p>
            <a:pPr algn="ctr">
              <a:lnSpc>
                <a:spcPct val="107000"/>
              </a:lnSpc>
              <a:spcAft>
                <a:spcPts val="800"/>
              </a:spcAft>
            </a:pPr>
            <a:endParaRPr lang="es-ES" sz="2400" b="1" kern="100" dirty="0">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r>
              <a:rPr lang="es-ES" sz="2400" b="1" kern="100" dirty="0">
                <a:effectLst/>
                <a:latin typeface="Arial" panose="020B0604020202020204" pitchFamily="34" charset="0"/>
                <a:ea typeface="Calibri" panose="020F0502020204030204" pitchFamily="34" charset="0"/>
                <a:cs typeface="Arial" panose="020B0604020202020204" pitchFamily="34" charset="0"/>
              </a:rPr>
              <a:t>OBLIGACIÓN DEL PROPIETARIO DE PAGAR </a:t>
            </a:r>
          </a:p>
          <a:p>
            <a:pPr algn="ctr">
              <a:lnSpc>
                <a:spcPct val="107000"/>
              </a:lnSpc>
              <a:spcAft>
                <a:spcPts val="800"/>
              </a:spcAft>
            </a:pPr>
            <a:r>
              <a:rPr lang="es-ES" sz="2400" b="1" kern="100" dirty="0">
                <a:effectLst/>
                <a:latin typeface="Arial" panose="020B0604020202020204" pitchFamily="34" charset="0"/>
                <a:ea typeface="Calibri" panose="020F0502020204030204" pitchFamily="34" charset="0"/>
                <a:cs typeface="Arial" panose="020B0604020202020204" pitchFamily="34" charset="0"/>
              </a:rPr>
              <a:t>LA COMISIÓN DE LA INMOBILIARIA</a:t>
            </a:r>
          </a:p>
          <a:p>
            <a:pPr algn="just">
              <a:lnSpc>
                <a:spcPct val="107000"/>
              </a:lnSpc>
              <a:spcAft>
                <a:spcPts val="800"/>
              </a:spcAft>
            </a:pPr>
            <a:endParaRPr lang="es-ES" sz="2400" kern="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800"/>
              </a:spcAft>
            </a:pPr>
            <a:r>
              <a:rPr lang="es-ES" sz="1800" kern="100" dirty="0">
                <a:effectLst/>
                <a:latin typeface="Arial" panose="020B0604020202020204" pitchFamily="34" charset="0"/>
                <a:ea typeface="Calibri" panose="020F0502020204030204" pitchFamily="34" charset="0"/>
                <a:cs typeface="Arial" panose="020B0604020202020204" pitchFamily="34" charset="0"/>
              </a:rPr>
              <a:t>Los gastos y honorarios inmobiliarios producidos por el alquiler de un inmueble correrán siempre a cargo del propietario.</a:t>
            </a:r>
          </a:p>
          <a:p>
            <a:pPr algn="just">
              <a:lnSpc>
                <a:spcPct val="150000"/>
              </a:lnSpc>
              <a:spcAft>
                <a:spcPts val="800"/>
              </a:spcAft>
            </a:pPr>
            <a:r>
              <a:rPr lang="es-ES" sz="1800" kern="100" dirty="0">
                <a:effectLst/>
                <a:latin typeface="Arial" panose="020B0604020202020204" pitchFamily="34" charset="0"/>
                <a:ea typeface="Calibri" panose="020F0502020204030204" pitchFamily="34" charset="0"/>
                <a:cs typeface="Arial" panose="020B0604020202020204" pitchFamily="34" charset="0"/>
              </a:rPr>
              <a:t>Por norma general la comisión de la inmobiliaria (alrededor de un 10% del precio anual del alquiler más IVA) corría por parte del inquilino y ahora será obligatorio que sea el propietario quien lo pague.</a:t>
            </a:r>
          </a:p>
          <a:p>
            <a:pPr algn="just">
              <a:lnSpc>
                <a:spcPct val="107000"/>
              </a:lnSpc>
              <a:spcAft>
                <a:spcPts val="800"/>
              </a:spcAft>
            </a:pPr>
            <a:endParaRPr lang="es-ES" sz="1800" kern="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ES" sz="1600" i="1" kern="100" dirty="0">
                <a:effectLst/>
                <a:latin typeface="Arial" panose="020B0604020202020204" pitchFamily="34" charset="0"/>
                <a:ea typeface="Calibri" panose="020F0502020204030204" pitchFamily="34" charset="0"/>
                <a:cs typeface="Arial" panose="020B0604020202020204" pitchFamily="34" charset="0"/>
              </a:rPr>
              <a:t>POR EJEMPLO: el precio medio del alquiler, según el índice inmobiliario de Fotocasa, es de 11,43€/m2, por lo que de media en España se paga (por un piso de 80m2) 914 euros al mes. Esto hará que, de media, los inquilinos se ahorren una comisión media de 1.328 euros al entrar a vivir de alquiler. </a:t>
            </a:r>
          </a:p>
        </p:txBody>
      </p:sp>
    </p:spTree>
    <p:extLst>
      <p:ext uri="{BB962C8B-B14F-4D97-AF65-F5344CB8AC3E}">
        <p14:creationId xmlns:p14="http://schemas.microsoft.com/office/powerpoint/2010/main" val="3713644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E1F4AF93-50B6-48E9-BD51-D880E082F2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54901" y="1683895"/>
            <a:ext cx="5040109" cy="5213905"/>
          </a:xfrm>
          <a:prstGeom prst="rect">
            <a:avLst/>
          </a:prstGeom>
        </p:spPr>
      </p:pic>
      <p:sp>
        <p:nvSpPr>
          <p:cNvPr id="3" name="CuadroTexto 2">
            <a:extLst>
              <a:ext uri="{FF2B5EF4-FFF2-40B4-BE49-F238E27FC236}">
                <a16:creationId xmlns:a16="http://schemas.microsoft.com/office/drawing/2014/main" id="{8A408C01-4F96-4D3B-B3FB-DE4C07F6777D}"/>
              </a:ext>
            </a:extLst>
          </p:cNvPr>
          <p:cNvSpPr txBox="1"/>
          <p:nvPr/>
        </p:nvSpPr>
        <p:spPr>
          <a:xfrm>
            <a:off x="1794163" y="1730466"/>
            <a:ext cx="8603673" cy="2560381"/>
          </a:xfrm>
          <a:prstGeom prst="rect">
            <a:avLst/>
          </a:prstGeom>
          <a:noFill/>
        </p:spPr>
        <p:txBody>
          <a:bodyPr wrap="square">
            <a:spAutoFit/>
          </a:bodyPr>
          <a:lstStyle/>
          <a:p>
            <a:pPr algn="ctr">
              <a:lnSpc>
                <a:spcPct val="107000"/>
              </a:lnSpc>
              <a:spcAft>
                <a:spcPts val="800"/>
              </a:spcAft>
            </a:pPr>
            <a:r>
              <a:rPr lang="es-ES" sz="2400" b="1" kern="100" dirty="0">
                <a:latin typeface="Arial" panose="020B0604020202020204" pitchFamily="34" charset="0"/>
                <a:cs typeface="Arial" panose="020B0604020202020204" pitchFamily="34" charset="0"/>
              </a:rPr>
              <a:t>PROHIBICIÓN DE AUMENTAR EL PRECIO DEL ALQUILER CON GASTOS EXTRAS</a:t>
            </a:r>
          </a:p>
          <a:p>
            <a:pPr algn="ctr">
              <a:lnSpc>
                <a:spcPct val="107000"/>
              </a:lnSpc>
              <a:spcAft>
                <a:spcPts val="800"/>
              </a:spcAft>
            </a:pPr>
            <a:endParaRPr lang="es-ES" sz="2400" b="1" kern="100" dirty="0">
              <a:latin typeface="Arial" panose="020B0604020202020204" pitchFamily="34" charset="0"/>
              <a:cs typeface="Arial" panose="020B0604020202020204" pitchFamily="34" charset="0"/>
            </a:endParaRPr>
          </a:p>
          <a:p>
            <a:pPr algn="ctr">
              <a:lnSpc>
                <a:spcPct val="107000"/>
              </a:lnSpc>
              <a:spcAft>
                <a:spcPts val="800"/>
              </a:spcAft>
            </a:pPr>
            <a:endParaRPr lang="es-ES" sz="2400" b="1" kern="100" dirty="0">
              <a:latin typeface="Arial" panose="020B0604020202020204" pitchFamily="34" charset="0"/>
              <a:cs typeface="Arial" panose="020B0604020202020204" pitchFamily="34" charset="0"/>
            </a:endParaRPr>
          </a:p>
          <a:p>
            <a:pPr>
              <a:lnSpc>
                <a:spcPct val="107000"/>
              </a:lnSpc>
              <a:spcAft>
                <a:spcPts val="800"/>
              </a:spcAft>
            </a:pPr>
            <a:r>
              <a:rPr lang="es-ES" sz="1800" kern="100" dirty="0">
                <a:effectLst/>
                <a:latin typeface="Arial" panose="020B0604020202020204" pitchFamily="34" charset="0"/>
                <a:ea typeface="Calibri" panose="020F0502020204030204" pitchFamily="34" charset="0"/>
                <a:cs typeface="Arial" panose="020B0604020202020204" pitchFamily="34" charset="0"/>
              </a:rPr>
              <a:t>Se prohíbe aumentar el precio del alquiler añadiendo nuevos gastos (comunidad, </a:t>
            </a:r>
            <a:r>
              <a:rPr lang="es-ES" kern="100" dirty="0">
                <a:latin typeface="Arial" panose="020B0604020202020204" pitchFamily="34" charset="0"/>
                <a:ea typeface="Calibri" panose="020F0502020204030204" pitchFamily="34" charset="0"/>
                <a:cs typeface="Arial" panose="020B0604020202020204" pitchFamily="34" charset="0"/>
              </a:rPr>
              <a:t>IBI, </a:t>
            </a:r>
            <a:r>
              <a:rPr lang="es-ES" sz="1800" kern="100" dirty="0">
                <a:effectLst/>
                <a:latin typeface="Arial" panose="020B0604020202020204" pitchFamily="34" charset="0"/>
                <a:ea typeface="Calibri" panose="020F0502020204030204" pitchFamily="34" charset="0"/>
                <a:cs typeface="Arial" panose="020B0604020202020204" pitchFamily="34" charset="0"/>
              </a:rPr>
              <a:t>tasa de basura, etc.)</a:t>
            </a:r>
          </a:p>
        </p:txBody>
      </p:sp>
    </p:spTree>
    <p:extLst>
      <p:ext uri="{BB962C8B-B14F-4D97-AF65-F5344CB8AC3E}">
        <p14:creationId xmlns:p14="http://schemas.microsoft.com/office/powerpoint/2010/main" val="1888478366"/>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E1F4AF93-50B6-48E9-BD51-D880E082F2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4901" y="1683895"/>
            <a:ext cx="5040109" cy="5213905"/>
          </a:xfrm>
          <a:prstGeom prst="rect">
            <a:avLst/>
          </a:prstGeom>
        </p:spPr>
      </p:pic>
      <p:sp>
        <p:nvSpPr>
          <p:cNvPr id="3" name="CuadroTexto 2">
            <a:extLst>
              <a:ext uri="{FF2B5EF4-FFF2-40B4-BE49-F238E27FC236}">
                <a16:creationId xmlns:a16="http://schemas.microsoft.com/office/drawing/2014/main" id="{10ECEAFC-87F4-24C2-9E3B-BC224370252F}"/>
              </a:ext>
            </a:extLst>
          </p:cNvPr>
          <p:cNvSpPr txBox="1"/>
          <p:nvPr/>
        </p:nvSpPr>
        <p:spPr>
          <a:xfrm>
            <a:off x="637309" y="471056"/>
            <a:ext cx="10931236" cy="5202001"/>
          </a:xfrm>
          <a:prstGeom prst="rect">
            <a:avLst/>
          </a:prstGeom>
          <a:noFill/>
        </p:spPr>
        <p:txBody>
          <a:bodyPr wrap="square">
            <a:spAutoFit/>
          </a:bodyPr>
          <a:lstStyle/>
          <a:p>
            <a:pPr>
              <a:lnSpc>
                <a:spcPct val="107000"/>
              </a:lnSpc>
              <a:spcAft>
                <a:spcPts val="800"/>
              </a:spcAft>
            </a:pPr>
            <a:r>
              <a:rPr lang="es-ES" sz="2400" b="1" kern="100" dirty="0">
                <a:latin typeface="Arial" panose="020B0604020202020204" pitchFamily="34" charset="0"/>
                <a:cs typeface="Arial" panose="020B0604020202020204" pitchFamily="34" charset="0"/>
              </a:rPr>
              <a:t>PROHIBICIÓN DE “ACUERDO ENTRE LAS PARTES” CONTRARIAS A LA LEY DE VIVIENDA</a:t>
            </a:r>
          </a:p>
          <a:p>
            <a:pPr>
              <a:lnSpc>
                <a:spcPct val="107000"/>
              </a:lnSpc>
              <a:spcAft>
                <a:spcPts val="800"/>
              </a:spcAft>
            </a:pPr>
            <a:endParaRPr lang="es-ES" sz="2400" b="1" kern="100" dirty="0">
              <a:latin typeface="Arial" panose="020B0604020202020204" pitchFamily="34" charset="0"/>
              <a:cs typeface="Arial" panose="020B0604020202020204" pitchFamily="34" charset="0"/>
            </a:endParaRPr>
          </a:p>
          <a:p>
            <a:pPr>
              <a:lnSpc>
                <a:spcPct val="150000"/>
              </a:lnSpc>
              <a:spcAft>
                <a:spcPts val="800"/>
              </a:spcAft>
            </a:pPr>
            <a:endParaRPr lang="es-ES" sz="2400" b="1" kern="100" dirty="0">
              <a:latin typeface="Arial" panose="020B0604020202020204" pitchFamily="34" charset="0"/>
              <a:cs typeface="Arial" panose="020B0604020202020204" pitchFamily="34" charset="0"/>
            </a:endParaRPr>
          </a:p>
          <a:p>
            <a:pPr algn="just">
              <a:lnSpc>
                <a:spcPct val="150000"/>
              </a:lnSpc>
              <a:spcAft>
                <a:spcPts val="800"/>
              </a:spcAft>
            </a:pPr>
            <a:r>
              <a:rPr lang="es-ES" kern="100" dirty="0">
                <a:latin typeface="Arial" panose="020B0604020202020204" pitchFamily="34" charset="0"/>
                <a:cs typeface="Arial" panose="020B0604020202020204" pitchFamily="34" charset="0"/>
              </a:rPr>
              <a:t>Se eliminan las cláusulas que permitían la no aplicación de las medidas que contiene la Ley de existir un acuerdo entre las partes. La Ley de Arrendamientos Urbanos permite que, como en cualquier contrato, las partes lleguen a acuerdos incluso si estos son contrarios a parte de la Ley.</a:t>
            </a:r>
          </a:p>
          <a:p>
            <a:pPr algn="just">
              <a:lnSpc>
                <a:spcPct val="150000"/>
              </a:lnSpc>
              <a:spcAft>
                <a:spcPts val="800"/>
              </a:spcAft>
            </a:pPr>
            <a:r>
              <a:rPr lang="es-ES" kern="100" dirty="0">
                <a:latin typeface="Arial" panose="020B0604020202020204" pitchFamily="34" charset="0"/>
                <a:cs typeface="Arial" panose="020B0604020202020204" pitchFamily="34" charset="0"/>
              </a:rPr>
              <a:t> </a:t>
            </a:r>
          </a:p>
          <a:p>
            <a:pPr algn="just">
              <a:lnSpc>
                <a:spcPct val="150000"/>
              </a:lnSpc>
              <a:spcAft>
                <a:spcPts val="800"/>
              </a:spcAft>
            </a:pPr>
            <a:r>
              <a:rPr lang="es-ES" kern="100" dirty="0">
                <a:latin typeface="Arial" panose="020B0604020202020204" pitchFamily="34" charset="0"/>
                <a:cs typeface="Arial" panose="020B0604020202020204" pitchFamily="34" charset="0"/>
              </a:rPr>
              <a:t>Sin embargo, como indica el borrador, “desde una posición preponderante del propietario sobre el inquilino que suele darse de manera habitual, el inquilino podría verse forzado a renunciar por contrato a las medidas y derechos que contiene la Ley para conseguir el contrato.”</a:t>
            </a:r>
          </a:p>
        </p:txBody>
      </p:sp>
    </p:spTree>
    <p:extLst>
      <p:ext uri="{BB962C8B-B14F-4D97-AF65-F5344CB8AC3E}">
        <p14:creationId xmlns:p14="http://schemas.microsoft.com/office/powerpoint/2010/main" val="4252668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E1F4AF93-50B6-48E9-BD51-D880E082F2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4901" y="1683895"/>
            <a:ext cx="5040109" cy="5213905"/>
          </a:xfrm>
          <a:prstGeom prst="rect">
            <a:avLst/>
          </a:prstGeom>
        </p:spPr>
      </p:pic>
      <p:sp>
        <p:nvSpPr>
          <p:cNvPr id="3" name="CuadroTexto 2">
            <a:extLst>
              <a:ext uri="{FF2B5EF4-FFF2-40B4-BE49-F238E27FC236}">
                <a16:creationId xmlns:a16="http://schemas.microsoft.com/office/drawing/2014/main" id="{5D00A1CE-8823-E0A1-62CF-DF617D0EF770}"/>
              </a:ext>
            </a:extLst>
          </p:cNvPr>
          <p:cNvSpPr txBox="1"/>
          <p:nvPr/>
        </p:nvSpPr>
        <p:spPr>
          <a:xfrm>
            <a:off x="540327" y="443345"/>
            <a:ext cx="11194473" cy="5238293"/>
          </a:xfrm>
          <a:prstGeom prst="rect">
            <a:avLst/>
          </a:prstGeom>
          <a:noFill/>
        </p:spPr>
        <p:txBody>
          <a:bodyPr wrap="square">
            <a:spAutoFit/>
          </a:bodyPr>
          <a:lstStyle/>
          <a:p>
            <a:pPr>
              <a:lnSpc>
                <a:spcPct val="107000"/>
              </a:lnSpc>
              <a:spcAft>
                <a:spcPts val="800"/>
              </a:spcAft>
            </a:pPr>
            <a:r>
              <a:rPr lang="es-ES" sz="2400" b="1" kern="100" dirty="0">
                <a:latin typeface="Arial" panose="020B0604020202020204" pitchFamily="34" charset="0"/>
                <a:cs typeface="Arial" panose="020B0604020202020204" pitchFamily="34" charset="0"/>
              </a:rPr>
              <a:t>NUEVAS MEDIDAS DE PROTECCIÓN FRENTE A LOS DESAHUCIOS</a:t>
            </a:r>
          </a:p>
          <a:p>
            <a:pPr>
              <a:lnSpc>
                <a:spcPct val="107000"/>
              </a:lnSpc>
              <a:spcAft>
                <a:spcPts val="800"/>
              </a:spcAft>
            </a:pPr>
            <a:endParaRPr lang="es-ES" sz="2400" b="1" kern="100" dirty="0">
              <a:latin typeface="Arial" panose="020B0604020202020204" pitchFamily="34" charset="0"/>
              <a:cs typeface="Arial" panose="020B0604020202020204" pitchFamily="34" charset="0"/>
            </a:endParaRPr>
          </a:p>
          <a:p>
            <a:pPr>
              <a:lnSpc>
                <a:spcPct val="107000"/>
              </a:lnSpc>
              <a:spcAft>
                <a:spcPts val="800"/>
              </a:spcAft>
            </a:pPr>
            <a:r>
              <a:rPr lang="es-ES" sz="1800" kern="100" dirty="0">
                <a:effectLst/>
                <a:latin typeface="Arial" panose="020B0604020202020204" pitchFamily="34" charset="0"/>
                <a:ea typeface="Calibri" panose="020F0502020204030204" pitchFamily="34" charset="0"/>
                <a:cs typeface="Arial" panose="020B0604020202020204" pitchFamily="34" charset="0"/>
              </a:rPr>
              <a:t>Esta nueva normativa tiene varias medidas para alcanzar la protección:</a:t>
            </a:r>
          </a:p>
          <a:p>
            <a:pPr>
              <a:lnSpc>
                <a:spcPct val="107000"/>
              </a:lnSpc>
              <a:spcAft>
                <a:spcPts val="800"/>
              </a:spcAft>
            </a:pPr>
            <a:endParaRPr lang="es-ES" sz="1800" kern="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ES" sz="1800" kern="100" dirty="0">
                <a:effectLst/>
                <a:latin typeface="Arial" panose="020B0604020202020204" pitchFamily="34" charset="0"/>
                <a:ea typeface="Calibri" panose="020F0502020204030204" pitchFamily="34" charset="0"/>
                <a:cs typeface="Arial" panose="020B0604020202020204" pitchFamily="34" charset="0"/>
              </a:rPr>
              <a:t>- Poner fin a los desahucios sin fecha predeterminada. </a:t>
            </a:r>
            <a:r>
              <a:rPr lang="es-ES" kern="100" dirty="0">
                <a:latin typeface="Arial" panose="020B0604020202020204" pitchFamily="34" charset="0"/>
                <a:ea typeface="Calibri" panose="020F0502020204030204" pitchFamily="34" charset="0"/>
                <a:cs typeface="Arial" panose="020B0604020202020204" pitchFamily="34" charset="0"/>
              </a:rPr>
              <a:t>D</a:t>
            </a:r>
            <a:r>
              <a:rPr lang="es-ES" sz="1800" kern="100" dirty="0">
                <a:effectLst/>
                <a:latin typeface="Arial" panose="020B0604020202020204" pitchFamily="34" charset="0"/>
                <a:ea typeface="Calibri" panose="020F0502020204030204" pitchFamily="34" charset="0"/>
                <a:cs typeface="Arial" panose="020B0604020202020204" pitchFamily="34" charset="0"/>
              </a:rPr>
              <a:t>eberá ser obligatorio establecer una fecha y una hora para llevarlos a cabo.</a:t>
            </a:r>
          </a:p>
          <a:p>
            <a:pPr algn="just">
              <a:lnSpc>
                <a:spcPct val="107000"/>
              </a:lnSpc>
              <a:spcAft>
                <a:spcPts val="800"/>
              </a:spcAft>
            </a:pPr>
            <a:r>
              <a:rPr lang="es-ES" sz="1800" kern="100" dirty="0">
                <a:effectLst/>
                <a:latin typeface="Arial" panose="020B0604020202020204" pitchFamily="34" charset="0"/>
                <a:ea typeface="Calibri" panose="020F0502020204030204" pitchFamily="34" charset="0"/>
                <a:cs typeface="Arial" panose="020B0604020202020204" pitchFamily="34" charset="0"/>
              </a:rPr>
              <a:t>- Se incluyen nuevas prórrogas en los procedimientos de lanzamiento, que aplazarán los procesos más de 2 años.</a:t>
            </a:r>
          </a:p>
          <a:p>
            <a:pPr algn="just">
              <a:lnSpc>
                <a:spcPct val="107000"/>
              </a:lnSpc>
              <a:spcAft>
                <a:spcPts val="800"/>
              </a:spcAft>
            </a:pPr>
            <a:r>
              <a:rPr lang="es-ES" sz="1800" kern="100" dirty="0">
                <a:effectLst/>
                <a:latin typeface="Arial" panose="020B0604020202020204" pitchFamily="34" charset="0"/>
                <a:ea typeface="Calibri" panose="020F0502020204030204" pitchFamily="34" charset="0"/>
                <a:cs typeface="Arial" panose="020B0604020202020204" pitchFamily="34" charset="0"/>
              </a:rPr>
              <a:t>- Acceso obligatorio a los  procedimientos de solución extrajudiciales para las personas vulnerables.</a:t>
            </a:r>
          </a:p>
          <a:p>
            <a:pPr algn="just">
              <a:lnSpc>
                <a:spcPct val="107000"/>
              </a:lnSpc>
              <a:spcAft>
                <a:spcPts val="800"/>
              </a:spcAft>
            </a:pPr>
            <a:r>
              <a:rPr lang="es-ES" sz="1800" kern="100" dirty="0">
                <a:effectLst/>
                <a:latin typeface="Arial" panose="020B0604020202020204" pitchFamily="34" charset="0"/>
                <a:ea typeface="Calibri" panose="020F0502020204030204" pitchFamily="34" charset="0"/>
                <a:cs typeface="Arial" panose="020B0604020202020204" pitchFamily="34" charset="0"/>
              </a:rPr>
              <a:t>- Las CCAA podrán articular mecanismos propios de mediación y alternativa habitacional que consideren oportunos.</a:t>
            </a:r>
          </a:p>
          <a:p>
            <a:pPr algn="just">
              <a:lnSpc>
                <a:spcPct val="107000"/>
              </a:lnSpc>
              <a:spcAft>
                <a:spcPts val="800"/>
              </a:spcAft>
            </a:pPr>
            <a:r>
              <a:rPr lang="es-ES" sz="1800" kern="100" dirty="0">
                <a:effectLst/>
                <a:latin typeface="Arial" panose="020B0604020202020204" pitchFamily="34" charset="0"/>
                <a:ea typeface="Calibri" panose="020F0502020204030204" pitchFamily="34" charset="0"/>
                <a:cs typeface="Arial" panose="020B0604020202020204" pitchFamily="34" charset="0"/>
              </a:rPr>
              <a:t>- Se reconoce la capacidad de poder utilizar los fondos de los planes estatales de vivienda a ofrecer alternativas habitacionales para personas en riesgo de desahucio mediante alquileres sociales bonificados, realojamientos de personas en situación de vulnerabilidad o cualquier otra política.</a:t>
            </a:r>
          </a:p>
        </p:txBody>
      </p:sp>
    </p:spTree>
    <p:extLst>
      <p:ext uri="{BB962C8B-B14F-4D97-AF65-F5344CB8AC3E}">
        <p14:creationId xmlns:p14="http://schemas.microsoft.com/office/powerpoint/2010/main" val="32821985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24D9408815465C49B63BDBE79D18F656" ma:contentTypeVersion="5" ma:contentTypeDescription="Crear nuevo documento." ma:contentTypeScope="" ma:versionID="a0bc4806c2152534d1d391227c691296">
  <xsd:schema xmlns:xsd="http://www.w3.org/2001/XMLSchema" xmlns:xs="http://www.w3.org/2001/XMLSchema" xmlns:p="http://schemas.microsoft.com/office/2006/metadata/properties" xmlns:ns3="6ce19b91-4043-4f52-8788-831061b7d985" xmlns:ns4="eef6c559-334d-438f-8fab-ec66a2092ea2" targetNamespace="http://schemas.microsoft.com/office/2006/metadata/properties" ma:root="true" ma:fieldsID="efdb6079a72430280e2481a8197fcbed" ns3:_="" ns4:_="">
    <xsd:import namespace="6ce19b91-4043-4f52-8788-831061b7d985"/>
    <xsd:import namespace="eef6c559-334d-438f-8fab-ec66a2092ea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e19b91-4043-4f52-8788-831061b7d9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ef6c559-334d-438f-8fab-ec66a2092ea2" elementFormDefault="qualified">
    <xsd:import namespace="http://schemas.microsoft.com/office/2006/documentManagement/types"/>
    <xsd:import namespace="http://schemas.microsoft.com/office/infopath/2007/PartnerControls"/>
    <xsd:element name="SharedWithUsers" ma:index="10"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les de uso compartido" ma:internalName="SharedWithDetails" ma:readOnly="true">
      <xsd:simpleType>
        <xsd:restriction base="dms:Note">
          <xsd:maxLength value="255"/>
        </xsd:restriction>
      </xsd:simpleType>
    </xsd:element>
    <xsd:element name="SharingHintHash" ma:index="12" nillable="true" ma:displayName="Hash de la sugerencia para comparti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CAB6CFC-C405-48DF-B2A4-3842EAB03F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e19b91-4043-4f52-8788-831061b7d985"/>
    <ds:schemaRef ds:uri="eef6c559-334d-438f-8fab-ec66a2092e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68D64CA-87E0-4052-B5EF-B6EEAB2C1C2F}">
  <ds:schemaRefs>
    <ds:schemaRef ds:uri="http://schemas.microsoft.com/sharepoint/v3/contenttype/forms"/>
  </ds:schemaRefs>
</ds:datastoreItem>
</file>

<file path=customXml/itemProps3.xml><?xml version="1.0" encoding="utf-8"?>
<ds:datastoreItem xmlns:ds="http://schemas.openxmlformats.org/officeDocument/2006/customXml" ds:itemID="{75FD0E75-1390-433E-ADD6-04FD20105CCC}">
  <ds:schemaRef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6ce19b91-4043-4f52-8788-831061b7d985"/>
    <ds:schemaRef ds:uri="eef6c559-334d-438f-8fab-ec66a2092ea2"/>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8195</TotalTime>
  <Words>1206</Words>
  <Application>Microsoft Office PowerPoint</Application>
  <PresentationFormat>Panorámica</PresentationFormat>
  <Paragraphs>87</Paragraphs>
  <Slides>11</Slides>
  <Notes>2</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11</vt:i4>
      </vt:variant>
    </vt:vector>
  </HeadingPairs>
  <TitlesOfParts>
    <vt:vector size="19" baseType="lpstr">
      <vt:lpstr>Arial</vt:lpstr>
      <vt:lpstr>Calibri</vt:lpstr>
      <vt:lpstr>Calibri Light</vt:lpstr>
      <vt:lpstr>Karla</vt:lpstr>
      <vt:lpstr>Karla Medium</vt:lpstr>
      <vt:lpstr>Montserrat</vt:lpstr>
      <vt:lpstr>Utopia Std Semibold Caption</vt:lpstr>
      <vt:lpstr>Office Theme</vt:lpstr>
      <vt:lpstr>MOYA&amp;EMERY</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ciluk baa</dc:title>
  <dc:subject/>
  <dc:creator>Dedi Juniadi</dc:creator>
  <cp:keywords/>
  <dc:description/>
  <cp:lastModifiedBy>Charo Moya</cp:lastModifiedBy>
  <cp:revision>377</cp:revision>
  <dcterms:created xsi:type="dcterms:W3CDTF">2014-12-03T01:56:27Z</dcterms:created>
  <dcterms:modified xsi:type="dcterms:W3CDTF">2023-04-24T16:40:55Z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0x01010024D9408815465C49B63BDBE79D18F656</vt:lpwstr>
  </property>
</Properties>
</file>